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x="18288000" cy="10287000"/>
  <p:notesSz cx="6858000" cy="9144000"/>
  <p:embeddedFontLst>
    <p:embeddedFont>
      <p:font typeface="Bugaki Italics" charset="1" panose="00000000000000000000"/>
      <p:regular r:id="rId70"/>
    </p:embeddedFont>
    <p:embeddedFont>
      <p:font typeface="Space Mono Bold" charset="1" panose="02000809030000020004"/>
      <p:regular r:id="rId71"/>
    </p:embeddedFont>
    <p:embeddedFont>
      <p:font typeface="Open Sans Extra Bold" charset="1" panose="020B0906030804020204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7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7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7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7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9D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2650" y="3518838"/>
            <a:ext cx="6362700" cy="5739462"/>
            <a:chOff x="0" y="0"/>
            <a:chExt cx="1675773" cy="1511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5773" cy="1511628"/>
            </a:xfrm>
            <a:custGeom>
              <a:avLst/>
              <a:gdLst/>
              <a:ahLst/>
              <a:cxnLst/>
              <a:rect r="r" b="b" t="t" l="l"/>
              <a:pathLst>
                <a:path h="1511628" w="1675773">
                  <a:moveTo>
                    <a:pt x="121677" y="0"/>
                  </a:moveTo>
                  <a:lnTo>
                    <a:pt x="1554096" y="0"/>
                  </a:lnTo>
                  <a:cubicBezTo>
                    <a:pt x="1586367" y="0"/>
                    <a:pt x="1617316" y="12819"/>
                    <a:pt x="1640135" y="35638"/>
                  </a:cubicBezTo>
                  <a:cubicBezTo>
                    <a:pt x="1662954" y="58457"/>
                    <a:pt x="1675773" y="89406"/>
                    <a:pt x="1675773" y="121677"/>
                  </a:cubicBezTo>
                  <a:lnTo>
                    <a:pt x="1675773" y="1389951"/>
                  </a:lnTo>
                  <a:cubicBezTo>
                    <a:pt x="1675773" y="1422222"/>
                    <a:pt x="1662954" y="1453171"/>
                    <a:pt x="1640135" y="1475990"/>
                  </a:cubicBezTo>
                  <a:cubicBezTo>
                    <a:pt x="1617316" y="1498808"/>
                    <a:pt x="1586367" y="1511628"/>
                    <a:pt x="1554096" y="1511628"/>
                  </a:cubicBezTo>
                  <a:lnTo>
                    <a:pt x="121677" y="1511628"/>
                  </a:lnTo>
                  <a:cubicBezTo>
                    <a:pt x="89406" y="1511628"/>
                    <a:pt x="58457" y="1498808"/>
                    <a:pt x="35638" y="1475990"/>
                  </a:cubicBezTo>
                  <a:cubicBezTo>
                    <a:pt x="12819" y="1453171"/>
                    <a:pt x="0" y="1422222"/>
                    <a:pt x="0" y="1389951"/>
                  </a:cubicBezTo>
                  <a:lnTo>
                    <a:pt x="0" y="121677"/>
                  </a:lnTo>
                  <a:cubicBezTo>
                    <a:pt x="0" y="89406"/>
                    <a:pt x="12819" y="58457"/>
                    <a:pt x="35638" y="35638"/>
                  </a:cubicBezTo>
                  <a:cubicBezTo>
                    <a:pt x="58457" y="12819"/>
                    <a:pt x="89406" y="0"/>
                    <a:pt x="121677" y="0"/>
                  </a:cubicBezTo>
                  <a:close/>
                </a:path>
              </a:pathLst>
            </a:custGeom>
            <a:solidFill>
              <a:srgbClr val="D10719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75773" cy="1549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85009">
            <a:off x="1092347" y="1274081"/>
            <a:ext cx="4021282" cy="5143500"/>
          </a:xfrm>
          <a:custGeom>
            <a:avLst/>
            <a:gdLst/>
            <a:ahLst/>
            <a:cxnLst/>
            <a:rect r="r" b="b" t="t" l="l"/>
            <a:pathLst>
              <a:path h="5143500" w="4021282">
                <a:moveTo>
                  <a:pt x="0" y="0"/>
                </a:moveTo>
                <a:lnTo>
                  <a:pt x="4021282" y="0"/>
                </a:lnTo>
                <a:lnTo>
                  <a:pt x="40212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9917">
            <a:off x="13831111" y="4077263"/>
            <a:ext cx="3104804" cy="4114800"/>
          </a:xfrm>
          <a:custGeom>
            <a:avLst/>
            <a:gdLst/>
            <a:ahLst/>
            <a:cxnLst/>
            <a:rect r="r" b="b" t="t" l="l"/>
            <a:pathLst>
              <a:path h="4114800" w="3104804">
                <a:moveTo>
                  <a:pt x="0" y="0"/>
                </a:moveTo>
                <a:lnTo>
                  <a:pt x="3104803" y="0"/>
                </a:lnTo>
                <a:lnTo>
                  <a:pt x="3104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60560" y="2200317"/>
            <a:ext cx="12691444" cy="5165407"/>
            <a:chOff x="0" y="0"/>
            <a:chExt cx="199705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7056" cy="812800"/>
            </a:xfrm>
            <a:custGeom>
              <a:avLst/>
              <a:gdLst/>
              <a:ahLst/>
              <a:cxnLst/>
              <a:rect r="r" b="b" t="t" l="l"/>
              <a:pathLst>
                <a:path h="812800" w="1997056">
                  <a:moveTo>
                    <a:pt x="998528" y="0"/>
                  </a:moveTo>
                  <a:cubicBezTo>
                    <a:pt x="447056" y="0"/>
                    <a:pt x="0" y="181951"/>
                    <a:pt x="0" y="406400"/>
                  </a:cubicBezTo>
                  <a:cubicBezTo>
                    <a:pt x="0" y="630849"/>
                    <a:pt x="447056" y="812800"/>
                    <a:pt x="998528" y="812800"/>
                  </a:cubicBezTo>
                  <a:cubicBezTo>
                    <a:pt x="1549999" y="812800"/>
                    <a:pt x="1997056" y="630849"/>
                    <a:pt x="1997056" y="406400"/>
                  </a:cubicBezTo>
                  <a:cubicBezTo>
                    <a:pt x="1997056" y="181951"/>
                    <a:pt x="1549999" y="0"/>
                    <a:pt x="998528" y="0"/>
                  </a:cubicBezTo>
                  <a:close/>
                </a:path>
              </a:pathLst>
            </a:custGeom>
            <a:solidFill>
              <a:srgbClr val="3777FF"/>
            </a:solidFill>
            <a:ln w="104775" cap="sq">
              <a:solidFill>
                <a:srgbClr val="160E0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87224" y="38100"/>
              <a:ext cx="162260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625148">
            <a:off x="1548436" y="1767823"/>
            <a:ext cx="3624249" cy="1526770"/>
          </a:xfrm>
          <a:custGeom>
            <a:avLst/>
            <a:gdLst/>
            <a:ahLst/>
            <a:cxnLst/>
            <a:rect r="r" b="b" t="t" l="l"/>
            <a:pathLst>
              <a:path h="1526770" w="3624249">
                <a:moveTo>
                  <a:pt x="0" y="0"/>
                </a:moveTo>
                <a:lnTo>
                  <a:pt x="3624249" y="0"/>
                </a:lnTo>
                <a:lnTo>
                  <a:pt x="3624249" y="1526770"/>
                </a:lnTo>
                <a:lnTo>
                  <a:pt x="0" y="1526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511" t="-123567" r="-70535" b="-42789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57456">
            <a:off x="13459709" y="7291099"/>
            <a:ext cx="1894937" cy="1884601"/>
          </a:xfrm>
          <a:custGeom>
            <a:avLst/>
            <a:gdLst/>
            <a:ahLst/>
            <a:cxnLst/>
            <a:rect r="r" b="b" t="t" l="l"/>
            <a:pathLst>
              <a:path h="1884601" w="1894937">
                <a:moveTo>
                  <a:pt x="0" y="0"/>
                </a:moveTo>
                <a:lnTo>
                  <a:pt x="1894937" y="0"/>
                </a:lnTo>
                <a:lnTo>
                  <a:pt x="1894937" y="1884601"/>
                </a:lnTo>
                <a:lnTo>
                  <a:pt x="0" y="1884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582495">
            <a:off x="2806823" y="3133249"/>
            <a:ext cx="13805342" cy="515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40"/>
              </a:lnSpc>
            </a:pPr>
            <a:r>
              <a:rPr lang="en-US" sz="15402" i="true" spc="-1586">
                <a:solidFill>
                  <a:srgbClr val="F2EFEB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MARATONA</a:t>
            </a:r>
          </a:p>
          <a:p>
            <a:pPr algn="ctr">
              <a:lnSpc>
                <a:spcPts val="14940"/>
              </a:lnSpc>
            </a:pPr>
            <a:r>
              <a:rPr lang="en-US" sz="15402" i="true" spc="-1586">
                <a:solidFill>
                  <a:srgbClr val="F2EFEB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OBI</a:t>
            </a:r>
          </a:p>
          <a:p>
            <a:pPr algn="ctr">
              <a:lnSpc>
                <a:spcPts val="8369"/>
              </a:lnSpc>
            </a:pPr>
            <a:r>
              <a:rPr lang="en-US" sz="8628" i="true" spc="-888">
                <a:solidFill>
                  <a:srgbClr val="F2EFEB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NÍVEL 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5679535"/>
            <a:ext cx="2737850" cy="2737850"/>
          </a:xfrm>
          <a:custGeom>
            <a:avLst/>
            <a:gdLst/>
            <a:ahLst/>
            <a:cxnLst/>
            <a:rect r="r" b="b" t="t" l="l"/>
            <a:pathLst>
              <a:path h="2737850" w="2737850">
                <a:moveTo>
                  <a:pt x="0" y="0"/>
                </a:moveTo>
                <a:lnTo>
                  <a:pt x="2737850" y="0"/>
                </a:lnTo>
                <a:lnTo>
                  <a:pt x="2737850" y="2737850"/>
                </a:lnTo>
                <a:lnTo>
                  <a:pt x="0" y="27378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340501"/>
            <a:ext cx="3766113" cy="2187658"/>
            <a:chOff x="0" y="0"/>
            <a:chExt cx="1138059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8059" cy="661075"/>
            </a:xfrm>
            <a:custGeom>
              <a:avLst/>
              <a:gdLst/>
              <a:ahLst/>
              <a:cxnLst/>
              <a:rect r="r" b="b" t="t" l="l"/>
              <a:pathLst>
                <a:path h="661075" w="1138059">
                  <a:moveTo>
                    <a:pt x="131563" y="0"/>
                  </a:moveTo>
                  <a:lnTo>
                    <a:pt x="1006495" y="0"/>
                  </a:lnTo>
                  <a:cubicBezTo>
                    <a:pt x="1041388" y="0"/>
                    <a:pt x="1074852" y="13861"/>
                    <a:pt x="1099525" y="38534"/>
                  </a:cubicBezTo>
                  <a:cubicBezTo>
                    <a:pt x="1124198" y="63207"/>
                    <a:pt x="1138059" y="96671"/>
                    <a:pt x="1138059" y="131563"/>
                  </a:cubicBezTo>
                  <a:lnTo>
                    <a:pt x="1138059" y="529512"/>
                  </a:lnTo>
                  <a:cubicBezTo>
                    <a:pt x="1138059" y="602172"/>
                    <a:pt x="1079156" y="661075"/>
                    <a:pt x="1006495" y="661075"/>
                  </a:cubicBezTo>
                  <a:lnTo>
                    <a:pt x="131563" y="661075"/>
                  </a:lnTo>
                  <a:cubicBezTo>
                    <a:pt x="96671" y="661075"/>
                    <a:pt x="63207" y="647214"/>
                    <a:pt x="38534" y="622541"/>
                  </a:cubicBezTo>
                  <a:cubicBezTo>
                    <a:pt x="13861" y="597868"/>
                    <a:pt x="0" y="564404"/>
                    <a:pt x="0" y="529512"/>
                  </a:cubicBezTo>
                  <a:lnTo>
                    <a:pt x="0" y="131563"/>
                  </a:lnTo>
                  <a:cubicBezTo>
                    <a:pt x="0" y="96671"/>
                    <a:pt x="13861" y="63207"/>
                    <a:pt x="38534" y="38534"/>
                  </a:cubicBezTo>
                  <a:cubicBezTo>
                    <a:pt x="63207" y="13861"/>
                    <a:pt x="96671" y="0"/>
                    <a:pt x="13156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138059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51394" y="3459956"/>
            <a:ext cx="985837" cy="985837"/>
          </a:xfrm>
          <a:custGeom>
            <a:avLst/>
            <a:gdLst/>
            <a:ahLst/>
            <a:cxnLst/>
            <a:rect r="r" b="b" t="t" l="l"/>
            <a:pathLst>
              <a:path h="985837" w="985837">
                <a:moveTo>
                  <a:pt x="0" y="0"/>
                </a:moveTo>
                <a:lnTo>
                  <a:pt x="985837" y="0"/>
                </a:lnTo>
                <a:lnTo>
                  <a:pt x="985837" y="985838"/>
                </a:lnTo>
                <a:lnTo>
                  <a:pt x="0" y="985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340501"/>
            <a:ext cx="3766113" cy="2187658"/>
            <a:chOff x="0" y="0"/>
            <a:chExt cx="1138059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8059" cy="661075"/>
            </a:xfrm>
            <a:custGeom>
              <a:avLst/>
              <a:gdLst/>
              <a:ahLst/>
              <a:cxnLst/>
              <a:rect r="r" b="b" t="t" l="l"/>
              <a:pathLst>
                <a:path h="661075" w="1138059">
                  <a:moveTo>
                    <a:pt x="131563" y="0"/>
                  </a:moveTo>
                  <a:lnTo>
                    <a:pt x="1006495" y="0"/>
                  </a:lnTo>
                  <a:cubicBezTo>
                    <a:pt x="1041388" y="0"/>
                    <a:pt x="1074852" y="13861"/>
                    <a:pt x="1099525" y="38534"/>
                  </a:cubicBezTo>
                  <a:cubicBezTo>
                    <a:pt x="1124198" y="63207"/>
                    <a:pt x="1138059" y="96671"/>
                    <a:pt x="1138059" y="131563"/>
                  </a:cubicBezTo>
                  <a:lnTo>
                    <a:pt x="1138059" y="529512"/>
                  </a:lnTo>
                  <a:cubicBezTo>
                    <a:pt x="1138059" y="602172"/>
                    <a:pt x="1079156" y="661075"/>
                    <a:pt x="1006495" y="661075"/>
                  </a:cubicBezTo>
                  <a:lnTo>
                    <a:pt x="131563" y="661075"/>
                  </a:lnTo>
                  <a:cubicBezTo>
                    <a:pt x="96671" y="661075"/>
                    <a:pt x="63207" y="647214"/>
                    <a:pt x="38534" y="622541"/>
                  </a:cubicBezTo>
                  <a:cubicBezTo>
                    <a:pt x="13861" y="597868"/>
                    <a:pt x="0" y="564404"/>
                    <a:pt x="0" y="529512"/>
                  </a:cubicBezTo>
                  <a:lnTo>
                    <a:pt x="0" y="131563"/>
                  </a:lnTo>
                  <a:cubicBezTo>
                    <a:pt x="0" y="96671"/>
                    <a:pt x="13861" y="63207"/>
                    <a:pt x="38534" y="38534"/>
                  </a:cubicBezTo>
                  <a:cubicBezTo>
                    <a:pt x="63207" y="13861"/>
                    <a:pt x="96671" y="0"/>
                    <a:pt x="13156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138059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51394" y="4626769"/>
            <a:ext cx="985837" cy="985837"/>
          </a:xfrm>
          <a:custGeom>
            <a:avLst/>
            <a:gdLst/>
            <a:ahLst/>
            <a:cxnLst/>
            <a:rect r="r" b="b" t="t" l="l"/>
            <a:pathLst>
              <a:path h="985837" w="985837">
                <a:moveTo>
                  <a:pt x="0" y="0"/>
                </a:moveTo>
                <a:lnTo>
                  <a:pt x="985837" y="0"/>
                </a:lnTo>
                <a:lnTo>
                  <a:pt x="985837" y="985837"/>
                </a:lnTo>
                <a:lnTo>
                  <a:pt x="0" y="985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340501"/>
            <a:ext cx="3766113" cy="2187658"/>
            <a:chOff x="0" y="0"/>
            <a:chExt cx="1138059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8059" cy="661075"/>
            </a:xfrm>
            <a:custGeom>
              <a:avLst/>
              <a:gdLst/>
              <a:ahLst/>
              <a:cxnLst/>
              <a:rect r="r" b="b" t="t" l="l"/>
              <a:pathLst>
                <a:path h="661075" w="1138059">
                  <a:moveTo>
                    <a:pt x="131563" y="0"/>
                  </a:moveTo>
                  <a:lnTo>
                    <a:pt x="1006495" y="0"/>
                  </a:lnTo>
                  <a:cubicBezTo>
                    <a:pt x="1041388" y="0"/>
                    <a:pt x="1074852" y="13861"/>
                    <a:pt x="1099525" y="38534"/>
                  </a:cubicBezTo>
                  <a:cubicBezTo>
                    <a:pt x="1124198" y="63207"/>
                    <a:pt x="1138059" y="96671"/>
                    <a:pt x="1138059" y="131563"/>
                  </a:cubicBezTo>
                  <a:lnTo>
                    <a:pt x="1138059" y="529512"/>
                  </a:lnTo>
                  <a:cubicBezTo>
                    <a:pt x="1138059" y="602172"/>
                    <a:pt x="1079156" y="661075"/>
                    <a:pt x="1006495" y="661075"/>
                  </a:cubicBezTo>
                  <a:lnTo>
                    <a:pt x="131563" y="661075"/>
                  </a:lnTo>
                  <a:cubicBezTo>
                    <a:pt x="96671" y="661075"/>
                    <a:pt x="63207" y="647214"/>
                    <a:pt x="38534" y="622541"/>
                  </a:cubicBezTo>
                  <a:cubicBezTo>
                    <a:pt x="13861" y="597868"/>
                    <a:pt x="0" y="564404"/>
                    <a:pt x="0" y="529512"/>
                  </a:cubicBezTo>
                  <a:lnTo>
                    <a:pt x="0" y="131563"/>
                  </a:lnTo>
                  <a:cubicBezTo>
                    <a:pt x="0" y="96671"/>
                    <a:pt x="13861" y="63207"/>
                    <a:pt x="38534" y="38534"/>
                  </a:cubicBezTo>
                  <a:cubicBezTo>
                    <a:pt x="63207" y="13861"/>
                    <a:pt x="96671" y="0"/>
                    <a:pt x="13156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138059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984956" y="5414781"/>
            <a:ext cx="1616869" cy="1616869"/>
          </a:xfrm>
          <a:custGeom>
            <a:avLst/>
            <a:gdLst/>
            <a:ahLst/>
            <a:cxnLst/>
            <a:rect r="r" b="b" t="t" l="l"/>
            <a:pathLst>
              <a:path h="1616869" w="1616869">
                <a:moveTo>
                  <a:pt x="0" y="0"/>
                </a:moveTo>
                <a:lnTo>
                  <a:pt x="1616869" y="0"/>
                </a:lnTo>
                <a:lnTo>
                  <a:pt x="1616869" y="1616869"/>
                </a:lnTo>
                <a:lnTo>
                  <a:pt x="0" y="1616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65447" y="5771969"/>
            <a:ext cx="1078706" cy="1078706"/>
          </a:xfrm>
          <a:custGeom>
            <a:avLst/>
            <a:gdLst/>
            <a:ahLst/>
            <a:cxnLst/>
            <a:rect r="r" b="b" t="t" l="l"/>
            <a:pathLst>
              <a:path h="1078706" w="1078706">
                <a:moveTo>
                  <a:pt x="0" y="0"/>
                </a:moveTo>
                <a:lnTo>
                  <a:pt x="1078706" y="0"/>
                </a:lnTo>
                <a:lnTo>
                  <a:pt x="1078706" y="1078706"/>
                </a:lnTo>
                <a:lnTo>
                  <a:pt x="0" y="1078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134100" y="5434330"/>
            <a:ext cx="1635401" cy="1635401"/>
          </a:xfrm>
          <a:custGeom>
            <a:avLst/>
            <a:gdLst/>
            <a:ahLst/>
            <a:cxnLst/>
            <a:rect r="r" b="b" t="t" l="l"/>
            <a:pathLst>
              <a:path h="1635401" w="1635401">
                <a:moveTo>
                  <a:pt x="0" y="0"/>
                </a:moveTo>
                <a:lnTo>
                  <a:pt x="1635401" y="0"/>
                </a:lnTo>
                <a:lnTo>
                  <a:pt x="1635401" y="1635401"/>
                </a:lnTo>
                <a:lnTo>
                  <a:pt x="0" y="1635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58225" y="4648517"/>
            <a:ext cx="944838" cy="944838"/>
          </a:xfrm>
          <a:custGeom>
            <a:avLst/>
            <a:gdLst/>
            <a:ahLst/>
            <a:cxnLst/>
            <a:rect r="r" b="b" t="t" l="l"/>
            <a:pathLst>
              <a:path h="944838" w="944838">
                <a:moveTo>
                  <a:pt x="0" y="0"/>
                </a:moveTo>
                <a:lnTo>
                  <a:pt x="944838" y="0"/>
                </a:lnTo>
                <a:lnTo>
                  <a:pt x="944838" y="944839"/>
                </a:lnTo>
                <a:lnTo>
                  <a:pt x="0" y="944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58225" y="3481705"/>
            <a:ext cx="944838" cy="944838"/>
          </a:xfrm>
          <a:custGeom>
            <a:avLst/>
            <a:gdLst/>
            <a:ahLst/>
            <a:cxnLst/>
            <a:rect r="r" b="b" t="t" l="l"/>
            <a:pathLst>
              <a:path h="944838" w="944838">
                <a:moveTo>
                  <a:pt x="0" y="0"/>
                </a:moveTo>
                <a:lnTo>
                  <a:pt x="944838" y="0"/>
                </a:lnTo>
                <a:lnTo>
                  <a:pt x="944838" y="944838"/>
                </a:lnTo>
                <a:lnTo>
                  <a:pt x="0" y="944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58225" y="4648517"/>
            <a:ext cx="944838" cy="944838"/>
          </a:xfrm>
          <a:custGeom>
            <a:avLst/>
            <a:gdLst/>
            <a:ahLst/>
            <a:cxnLst/>
            <a:rect r="r" b="b" t="t" l="l"/>
            <a:pathLst>
              <a:path h="944838" w="944838">
                <a:moveTo>
                  <a:pt x="0" y="0"/>
                </a:moveTo>
                <a:lnTo>
                  <a:pt x="944838" y="0"/>
                </a:lnTo>
                <a:lnTo>
                  <a:pt x="944838" y="944839"/>
                </a:lnTo>
                <a:lnTo>
                  <a:pt x="0" y="944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34413" y="3505517"/>
            <a:ext cx="944838" cy="944838"/>
          </a:xfrm>
          <a:custGeom>
            <a:avLst/>
            <a:gdLst/>
            <a:ahLst/>
            <a:cxnLst/>
            <a:rect r="r" b="b" t="t" l="l"/>
            <a:pathLst>
              <a:path h="944838" w="944838">
                <a:moveTo>
                  <a:pt x="0" y="0"/>
                </a:moveTo>
                <a:lnTo>
                  <a:pt x="944838" y="0"/>
                </a:lnTo>
                <a:lnTo>
                  <a:pt x="944838" y="944839"/>
                </a:lnTo>
                <a:lnTo>
                  <a:pt x="0" y="944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34413" y="4696142"/>
            <a:ext cx="944838" cy="944838"/>
          </a:xfrm>
          <a:custGeom>
            <a:avLst/>
            <a:gdLst/>
            <a:ahLst/>
            <a:cxnLst/>
            <a:rect r="r" b="b" t="t" l="l"/>
            <a:pathLst>
              <a:path h="944838" w="944838">
                <a:moveTo>
                  <a:pt x="0" y="0"/>
                </a:moveTo>
                <a:lnTo>
                  <a:pt x="944838" y="0"/>
                </a:lnTo>
                <a:lnTo>
                  <a:pt x="944838" y="944839"/>
                </a:lnTo>
                <a:lnTo>
                  <a:pt x="0" y="944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58538" y="4648517"/>
            <a:ext cx="944838" cy="944838"/>
          </a:xfrm>
          <a:custGeom>
            <a:avLst/>
            <a:gdLst/>
            <a:ahLst/>
            <a:cxnLst/>
            <a:rect r="r" b="b" t="t" l="l"/>
            <a:pathLst>
              <a:path h="944838" w="944838">
                <a:moveTo>
                  <a:pt x="0" y="0"/>
                </a:moveTo>
                <a:lnTo>
                  <a:pt x="944838" y="0"/>
                </a:lnTo>
                <a:lnTo>
                  <a:pt x="944838" y="944839"/>
                </a:lnTo>
                <a:lnTo>
                  <a:pt x="0" y="944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7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4119" y="801405"/>
            <a:ext cx="2478375" cy="2621358"/>
          </a:xfrm>
          <a:custGeom>
            <a:avLst/>
            <a:gdLst/>
            <a:ahLst/>
            <a:cxnLst/>
            <a:rect r="r" b="b" t="t" l="l"/>
            <a:pathLst>
              <a:path h="2621358" w="2478375">
                <a:moveTo>
                  <a:pt x="0" y="0"/>
                </a:moveTo>
                <a:lnTo>
                  <a:pt x="2478376" y="0"/>
                </a:lnTo>
                <a:lnTo>
                  <a:pt x="2478376" y="2621359"/>
                </a:lnTo>
                <a:lnTo>
                  <a:pt x="0" y="26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3307" y="790575"/>
            <a:ext cx="12718638" cy="210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4"/>
              </a:lnSpc>
            </a:pPr>
            <a:r>
              <a:rPr lang="en-US" sz="11162" i="true" spc="-1149">
                <a:solidFill>
                  <a:srgbClr val="F2EFEB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BEM - VINDOS!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671632" y="129970"/>
            <a:ext cx="2375722" cy="898730"/>
            <a:chOff x="0" y="0"/>
            <a:chExt cx="812800" cy="3074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07481"/>
            </a:xfrm>
            <a:custGeom>
              <a:avLst/>
              <a:gdLst/>
              <a:ahLst/>
              <a:cxnLst/>
              <a:rect r="r" b="b" t="t" l="l"/>
              <a:pathLst>
                <a:path h="307481" w="812800">
                  <a:moveTo>
                    <a:pt x="609600" y="0"/>
                  </a:moveTo>
                  <a:cubicBezTo>
                    <a:pt x="721824" y="0"/>
                    <a:pt x="812800" y="68832"/>
                    <a:pt x="812800" y="153740"/>
                  </a:cubicBezTo>
                  <a:cubicBezTo>
                    <a:pt x="812800" y="238649"/>
                    <a:pt x="721824" y="307481"/>
                    <a:pt x="609600" y="307481"/>
                  </a:cubicBezTo>
                  <a:lnTo>
                    <a:pt x="203200" y="307481"/>
                  </a:lnTo>
                  <a:cubicBezTo>
                    <a:pt x="90976" y="307481"/>
                    <a:pt x="0" y="238649"/>
                    <a:pt x="0" y="153740"/>
                  </a:cubicBezTo>
                  <a:cubicBezTo>
                    <a:pt x="0" y="6883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34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4287049" y="801405"/>
            <a:ext cx="2478375" cy="2621358"/>
          </a:xfrm>
          <a:custGeom>
            <a:avLst/>
            <a:gdLst/>
            <a:ahLst/>
            <a:cxnLst/>
            <a:rect r="r" b="b" t="t" l="l"/>
            <a:pathLst>
              <a:path h="2621358" w="2478375">
                <a:moveTo>
                  <a:pt x="2478375" y="0"/>
                </a:moveTo>
                <a:lnTo>
                  <a:pt x="0" y="0"/>
                </a:lnTo>
                <a:lnTo>
                  <a:pt x="0" y="2621359"/>
                </a:lnTo>
                <a:lnTo>
                  <a:pt x="2478375" y="2621359"/>
                </a:lnTo>
                <a:lnTo>
                  <a:pt x="24783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611958"/>
            <a:ext cx="16230600" cy="5646342"/>
            <a:chOff x="0" y="0"/>
            <a:chExt cx="4274726" cy="14871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1487102"/>
            </a:xfrm>
            <a:custGeom>
              <a:avLst/>
              <a:gdLst/>
              <a:ahLst/>
              <a:cxnLst/>
              <a:rect r="r" b="b" t="t" l="l"/>
              <a:pathLst>
                <a:path h="1487102" w="4274726">
                  <a:moveTo>
                    <a:pt x="12402" y="0"/>
                  </a:moveTo>
                  <a:lnTo>
                    <a:pt x="4262324" y="0"/>
                  </a:lnTo>
                  <a:cubicBezTo>
                    <a:pt x="4269174" y="0"/>
                    <a:pt x="4274726" y="5553"/>
                    <a:pt x="4274726" y="12402"/>
                  </a:cubicBezTo>
                  <a:lnTo>
                    <a:pt x="4274726" y="1474700"/>
                  </a:lnTo>
                  <a:cubicBezTo>
                    <a:pt x="4274726" y="1477990"/>
                    <a:pt x="4273419" y="1481144"/>
                    <a:pt x="4271094" y="1483470"/>
                  </a:cubicBezTo>
                  <a:cubicBezTo>
                    <a:pt x="4268768" y="1485796"/>
                    <a:pt x="4265613" y="1487102"/>
                    <a:pt x="4262324" y="1487102"/>
                  </a:cubicBezTo>
                  <a:lnTo>
                    <a:pt x="12402" y="1487102"/>
                  </a:lnTo>
                  <a:cubicBezTo>
                    <a:pt x="5553" y="1487102"/>
                    <a:pt x="0" y="1481550"/>
                    <a:pt x="0" y="1474700"/>
                  </a:cubicBezTo>
                  <a:lnTo>
                    <a:pt x="0" y="12402"/>
                  </a:lnTo>
                  <a:cubicBezTo>
                    <a:pt x="0" y="9113"/>
                    <a:pt x="1307" y="5958"/>
                    <a:pt x="3632" y="3632"/>
                  </a:cubicBezTo>
                  <a:cubicBezTo>
                    <a:pt x="5958" y="1307"/>
                    <a:pt x="9113" y="0"/>
                    <a:pt x="12402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1525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62650" y="3214038"/>
            <a:ext cx="6362700" cy="1053162"/>
            <a:chOff x="0" y="0"/>
            <a:chExt cx="1675773" cy="2773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75773" cy="277376"/>
            </a:xfrm>
            <a:custGeom>
              <a:avLst/>
              <a:gdLst/>
              <a:ahLst/>
              <a:cxnLst/>
              <a:rect r="r" b="b" t="t" l="l"/>
              <a:pathLst>
                <a:path h="277376" w="1675773">
                  <a:moveTo>
                    <a:pt x="121677" y="0"/>
                  </a:moveTo>
                  <a:lnTo>
                    <a:pt x="1554096" y="0"/>
                  </a:lnTo>
                  <a:cubicBezTo>
                    <a:pt x="1586367" y="0"/>
                    <a:pt x="1617316" y="12819"/>
                    <a:pt x="1640135" y="35638"/>
                  </a:cubicBezTo>
                  <a:cubicBezTo>
                    <a:pt x="1662954" y="58457"/>
                    <a:pt x="1675773" y="89406"/>
                    <a:pt x="1675773" y="121677"/>
                  </a:cubicBezTo>
                  <a:lnTo>
                    <a:pt x="1675773" y="155699"/>
                  </a:lnTo>
                  <a:cubicBezTo>
                    <a:pt x="1675773" y="187970"/>
                    <a:pt x="1662954" y="218919"/>
                    <a:pt x="1640135" y="241738"/>
                  </a:cubicBezTo>
                  <a:cubicBezTo>
                    <a:pt x="1617316" y="264556"/>
                    <a:pt x="1586367" y="277376"/>
                    <a:pt x="1554096" y="277376"/>
                  </a:cubicBezTo>
                  <a:lnTo>
                    <a:pt x="121677" y="277376"/>
                  </a:lnTo>
                  <a:cubicBezTo>
                    <a:pt x="89406" y="277376"/>
                    <a:pt x="58457" y="264556"/>
                    <a:pt x="35638" y="241738"/>
                  </a:cubicBezTo>
                  <a:cubicBezTo>
                    <a:pt x="12819" y="218919"/>
                    <a:pt x="0" y="187970"/>
                    <a:pt x="0" y="155699"/>
                  </a:cubicBezTo>
                  <a:lnTo>
                    <a:pt x="0" y="121677"/>
                  </a:lnTo>
                  <a:cubicBezTo>
                    <a:pt x="0" y="89406"/>
                    <a:pt x="12819" y="58457"/>
                    <a:pt x="35638" y="35638"/>
                  </a:cubicBezTo>
                  <a:cubicBezTo>
                    <a:pt x="58457" y="12819"/>
                    <a:pt x="89406" y="0"/>
                    <a:pt x="121677" y="0"/>
                  </a:cubicBezTo>
                  <a:close/>
                </a:path>
              </a:pathLst>
            </a:custGeom>
            <a:solidFill>
              <a:srgbClr val="169D5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75773" cy="31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27843" y="5671090"/>
            <a:ext cx="13449567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6"/>
              </a:lnSpc>
              <a:spcBef>
                <a:spcPct val="0"/>
              </a:spcBef>
            </a:pPr>
            <a:r>
              <a:rPr lang="en-US" b="true" sz="4213" spc="-252">
                <a:solidFill>
                  <a:srgbClr val="160E0C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Hoje vamos realizar mais exercícios de provas antigas da OBI, no nível 1</a:t>
            </a:r>
          </a:p>
          <a:p>
            <a:pPr algn="l">
              <a:lnSpc>
                <a:spcPts val="5056"/>
              </a:lnSpc>
              <a:spcBef>
                <a:spcPct val="0"/>
              </a:spcBef>
            </a:pPr>
            <a:r>
              <a:rPr lang="en-US" b="true" sz="4213" spc="-252" u="none">
                <a:solidFill>
                  <a:srgbClr val="160E0C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Faremos questões de diferentes fases da prova de 2020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526237" y="36715"/>
            <a:ext cx="2761763" cy="1163435"/>
          </a:xfrm>
          <a:custGeom>
            <a:avLst/>
            <a:gdLst/>
            <a:ahLst/>
            <a:cxnLst/>
            <a:rect r="r" b="b" t="t" l="l"/>
            <a:pathLst>
              <a:path h="1163435" w="2761763">
                <a:moveTo>
                  <a:pt x="0" y="0"/>
                </a:moveTo>
                <a:lnTo>
                  <a:pt x="2761763" y="0"/>
                </a:lnTo>
                <a:lnTo>
                  <a:pt x="2761763" y="1163435"/>
                </a:lnTo>
                <a:lnTo>
                  <a:pt x="0" y="1163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11" t="-123567" r="-70535" b="-42789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411860" y="3432289"/>
            <a:ext cx="5464280" cy="62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6"/>
              </a:lnSpc>
            </a:pPr>
            <a:r>
              <a:rPr lang="en-US" b="true" sz="4213" spc="-252">
                <a:solidFill>
                  <a:srgbClr val="F2EFEB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58538" y="3505517"/>
            <a:ext cx="944838" cy="944838"/>
          </a:xfrm>
          <a:custGeom>
            <a:avLst/>
            <a:gdLst/>
            <a:ahLst/>
            <a:cxnLst/>
            <a:rect r="r" b="b" t="t" l="l"/>
            <a:pathLst>
              <a:path h="944838" w="944838">
                <a:moveTo>
                  <a:pt x="0" y="0"/>
                </a:moveTo>
                <a:lnTo>
                  <a:pt x="944838" y="0"/>
                </a:lnTo>
                <a:lnTo>
                  <a:pt x="944838" y="944839"/>
                </a:lnTo>
                <a:lnTo>
                  <a:pt x="0" y="944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58538" y="4672330"/>
            <a:ext cx="944838" cy="944838"/>
          </a:xfrm>
          <a:custGeom>
            <a:avLst/>
            <a:gdLst/>
            <a:ahLst/>
            <a:cxnLst/>
            <a:rect r="r" b="b" t="t" l="l"/>
            <a:pathLst>
              <a:path h="944838" w="944838">
                <a:moveTo>
                  <a:pt x="0" y="0"/>
                </a:moveTo>
                <a:lnTo>
                  <a:pt x="944838" y="0"/>
                </a:lnTo>
                <a:lnTo>
                  <a:pt x="944838" y="944838"/>
                </a:lnTo>
                <a:lnTo>
                  <a:pt x="0" y="944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58538" y="3481705"/>
            <a:ext cx="944838" cy="944838"/>
          </a:xfrm>
          <a:custGeom>
            <a:avLst/>
            <a:gdLst/>
            <a:ahLst/>
            <a:cxnLst/>
            <a:rect r="r" b="b" t="t" l="l"/>
            <a:pathLst>
              <a:path h="944838" w="944838">
                <a:moveTo>
                  <a:pt x="0" y="0"/>
                </a:moveTo>
                <a:lnTo>
                  <a:pt x="944838" y="0"/>
                </a:lnTo>
                <a:lnTo>
                  <a:pt x="944838" y="944838"/>
                </a:lnTo>
                <a:lnTo>
                  <a:pt x="0" y="944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82350" y="4648517"/>
            <a:ext cx="944838" cy="944838"/>
          </a:xfrm>
          <a:custGeom>
            <a:avLst/>
            <a:gdLst/>
            <a:ahLst/>
            <a:cxnLst/>
            <a:rect r="r" b="b" t="t" l="l"/>
            <a:pathLst>
              <a:path h="944838" w="944838">
                <a:moveTo>
                  <a:pt x="0" y="0"/>
                </a:moveTo>
                <a:lnTo>
                  <a:pt x="944838" y="0"/>
                </a:lnTo>
                <a:lnTo>
                  <a:pt x="944838" y="944839"/>
                </a:lnTo>
                <a:lnTo>
                  <a:pt x="0" y="944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5812" y="4340501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926969" y="5414252"/>
            <a:ext cx="1659213" cy="1659213"/>
          </a:xfrm>
          <a:custGeom>
            <a:avLst/>
            <a:gdLst/>
            <a:ahLst/>
            <a:cxnLst/>
            <a:rect r="r" b="b" t="t" l="l"/>
            <a:pathLst>
              <a:path h="1659213" w="1659213">
                <a:moveTo>
                  <a:pt x="0" y="0"/>
                </a:moveTo>
                <a:lnTo>
                  <a:pt x="1659213" y="0"/>
                </a:lnTo>
                <a:lnTo>
                  <a:pt x="1659213" y="1659213"/>
                </a:lnTo>
                <a:lnTo>
                  <a:pt x="0" y="1659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302369" y="4052888"/>
            <a:ext cx="1090612" cy="1090612"/>
          </a:xfrm>
          <a:custGeom>
            <a:avLst/>
            <a:gdLst/>
            <a:ahLst/>
            <a:cxnLst/>
            <a:rect r="r" b="b" t="t" l="l"/>
            <a:pathLst>
              <a:path h="1090612" w="1090612">
                <a:moveTo>
                  <a:pt x="0" y="0"/>
                </a:moveTo>
                <a:lnTo>
                  <a:pt x="1090612" y="0"/>
                </a:lnTo>
                <a:lnTo>
                  <a:pt x="1090612" y="1090612"/>
                </a:lnTo>
                <a:lnTo>
                  <a:pt x="0" y="1090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134100" y="5434330"/>
            <a:ext cx="1635401" cy="1635401"/>
          </a:xfrm>
          <a:custGeom>
            <a:avLst/>
            <a:gdLst/>
            <a:ahLst/>
            <a:cxnLst/>
            <a:rect r="r" b="b" t="t" l="l"/>
            <a:pathLst>
              <a:path h="1635401" w="1635401">
                <a:moveTo>
                  <a:pt x="0" y="0"/>
                </a:moveTo>
                <a:lnTo>
                  <a:pt x="1635401" y="0"/>
                </a:lnTo>
                <a:lnTo>
                  <a:pt x="1635401" y="1635401"/>
                </a:lnTo>
                <a:lnTo>
                  <a:pt x="0" y="1635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07300" y="6847246"/>
            <a:ext cx="861495" cy="861495"/>
          </a:xfrm>
          <a:custGeom>
            <a:avLst/>
            <a:gdLst/>
            <a:ahLst/>
            <a:cxnLst/>
            <a:rect r="r" b="b" t="t" l="l"/>
            <a:pathLst>
              <a:path h="861495" w="861495">
                <a:moveTo>
                  <a:pt x="0" y="0"/>
                </a:moveTo>
                <a:lnTo>
                  <a:pt x="861494" y="0"/>
                </a:lnTo>
                <a:lnTo>
                  <a:pt x="861494" y="861495"/>
                </a:lnTo>
                <a:lnTo>
                  <a:pt x="0" y="861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207612" y="6847246"/>
            <a:ext cx="861495" cy="861495"/>
          </a:xfrm>
          <a:custGeom>
            <a:avLst/>
            <a:gdLst/>
            <a:ahLst/>
            <a:cxnLst/>
            <a:rect r="r" b="b" t="t" l="l"/>
            <a:pathLst>
              <a:path h="861495" w="861495">
                <a:moveTo>
                  <a:pt x="0" y="0"/>
                </a:moveTo>
                <a:lnTo>
                  <a:pt x="861495" y="0"/>
                </a:lnTo>
                <a:lnTo>
                  <a:pt x="861495" y="861495"/>
                </a:lnTo>
                <a:lnTo>
                  <a:pt x="0" y="861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017362" y="5489934"/>
            <a:ext cx="1504432" cy="1504432"/>
          </a:xfrm>
          <a:custGeom>
            <a:avLst/>
            <a:gdLst/>
            <a:ahLst/>
            <a:cxnLst/>
            <a:rect r="r" b="b" t="t" l="l"/>
            <a:pathLst>
              <a:path h="1504432" w="1504432">
                <a:moveTo>
                  <a:pt x="0" y="0"/>
                </a:moveTo>
                <a:lnTo>
                  <a:pt x="1504432" y="0"/>
                </a:lnTo>
                <a:lnTo>
                  <a:pt x="1504432" y="1504432"/>
                </a:lnTo>
                <a:lnTo>
                  <a:pt x="0" y="1504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088056" y="6076950"/>
            <a:ext cx="1090612" cy="1090612"/>
          </a:xfrm>
          <a:custGeom>
            <a:avLst/>
            <a:gdLst/>
            <a:ahLst/>
            <a:cxnLst/>
            <a:rect r="r" b="b" t="t" l="l"/>
            <a:pathLst>
              <a:path h="1090612" w="1090612">
                <a:moveTo>
                  <a:pt x="0" y="0"/>
                </a:moveTo>
                <a:lnTo>
                  <a:pt x="1090613" y="0"/>
                </a:lnTo>
                <a:lnTo>
                  <a:pt x="1090613" y="1090612"/>
                </a:lnTo>
                <a:lnTo>
                  <a:pt x="0" y="1090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papapapos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134100" y="5434330"/>
            <a:ext cx="1635401" cy="1635401"/>
          </a:xfrm>
          <a:custGeom>
            <a:avLst/>
            <a:gdLst/>
            <a:ahLst/>
            <a:cxnLst/>
            <a:rect r="r" b="b" t="t" l="l"/>
            <a:pathLst>
              <a:path h="1635401" w="1635401">
                <a:moveTo>
                  <a:pt x="0" y="0"/>
                </a:moveTo>
                <a:lnTo>
                  <a:pt x="1635401" y="0"/>
                </a:lnTo>
                <a:lnTo>
                  <a:pt x="1635401" y="1635401"/>
                </a:lnTo>
                <a:lnTo>
                  <a:pt x="0" y="1635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43937" y="2369669"/>
            <a:ext cx="9314425" cy="6129321"/>
            <a:chOff x="0" y="0"/>
            <a:chExt cx="2814670" cy="18521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14670" cy="1852182"/>
            </a:xfrm>
            <a:custGeom>
              <a:avLst/>
              <a:gdLst/>
              <a:ahLst/>
              <a:cxnLst/>
              <a:rect r="r" b="b" t="t" l="l"/>
              <a:pathLst>
                <a:path h="1852182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1798987"/>
                  </a:lnTo>
                  <a:cubicBezTo>
                    <a:pt x="2814670" y="1813095"/>
                    <a:pt x="2809065" y="1826626"/>
                    <a:pt x="2799089" y="1836602"/>
                  </a:cubicBezTo>
                  <a:cubicBezTo>
                    <a:pt x="2789113" y="1846578"/>
                    <a:pt x="2775583" y="1852182"/>
                    <a:pt x="2761474" y="1852182"/>
                  </a:cubicBezTo>
                  <a:lnTo>
                    <a:pt x="53195" y="1852182"/>
                  </a:lnTo>
                  <a:cubicBezTo>
                    <a:pt x="39087" y="1852182"/>
                    <a:pt x="25557" y="1846578"/>
                    <a:pt x="15581" y="1836602"/>
                  </a:cubicBezTo>
                  <a:cubicBezTo>
                    <a:pt x="5604" y="1826626"/>
                    <a:pt x="0" y="1813095"/>
                    <a:pt x="0" y="1798987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814670" cy="18998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1 - Na figura ao lado, percorrendo um caminho de início ao fim é possível formar palavras com a ordem das letras pelas quais o caminho passa. Assim, é possível formar as palavras de, papo, paposo mas não é possível formar as palavras pe e dosos, pois os caminhos devem sempre utilizar as setas, começar no início, terminar no fim e utilizar todas as letras pelas quais o caminho passa.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45905" y="2982821"/>
            <a:ext cx="8011861" cy="4321358"/>
          </a:xfrm>
          <a:custGeom>
            <a:avLst/>
            <a:gdLst/>
            <a:ahLst/>
            <a:cxnLst/>
            <a:rect r="r" b="b" t="t" l="l"/>
            <a:pathLst>
              <a:path h="4321358" w="8011861">
                <a:moveTo>
                  <a:pt x="0" y="0"/>
                </a:moveTo>
                <a:lnTo>
                  <a:pt x="8011861" y="0"/>
                </a:lnTo>
                <a:lnTo>
                  <a:pt x="8011861" y="4321358"/>
                </a:lnTo>
                <a:lnTo>
                  <a:pt x="0" y="432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papapapos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82038" y="4672330"/>
            <a:ext cx="873401" cy="873401"/>
          </a:xfrm>
          <a:custGeom>
            <a:avLst/>
            <a:gdLst/>
            <a:ahLst/>
            <a:cxnLst/>
            <a:rect r="r" b="b" t="t" l="l"/>
            <a:pathLst>
              <a:path h="873401" w="873401">
                <a:moveTo>
                  <a:pt x="0" y="0"/>
                </a:moveTo>
                <a:lnTo>
                  <a:pt x="873400" y="0"/>
                </a:lnTo>
                <a:lnTo>
                  <a:pt x="873400" y="873401"/>
                </a:lnTo>
                <a:lnTo>
                  <a:pt x="0" y="87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papapapos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82038" y="3505517"/>
            <a:ext cx="873401" cy="873401"/>
          </a:xfrm>
          <a:custGeom>
            <a:avLst/>
            <a:gdLst/>
            <a:ahLst/>
            <a:cxnLst/>
            <a:rect r="r" b="b" t="t" l="l"/>
            <a:pathLst>
              <a:path h="873401" w="873401">
                <a:moveTo>
                  <a:pt x="0" y="0"/>
                </a:moveTo>
                <a:lnTo>
                  <a:pt x="873400" y="0"/>
                </a:lnTo>
                <a:lnTo>
                  <a:pt x="873400" y="873401"/>
                </a:lnTo>
                <a:lnTo>
                  <a:pt x="0" y="87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papapapos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82038" y="4672330"/>
            <a:ext cx="873401" cy="873401"/>
          </a:xfrm>
          <a:custGeom>
            <a:avLst/>
            <a:gdLst/>
            <a:ahLst/>
            <a:cxnLst/>
            <a:rect r="r" b="b" t="t" l="l"/>
            <a:pathLst>
              <a:path h="873401" w="873401">
                <a:moveTo>
                  <a:pt x="0" y="0"/>
                </a:moveTo>
                <a:lnTo>
                  <a:pt x="873400" y="0"/>
                </a:lnTo>
                <a:lnTo>
                  <a:pt x="873400" y="873401"/>
                </a:lnTo>
                <a:lnTo>
                  <a:pt x="0" y="87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papapapos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82038" y="3505517"/>
            <a:ext cx="873401" cy="873401"/>
          </a:xfrm>
          <a:custGeom>
            <a:avLst/>
            <a:gdLst/>
            <a:ahLst/>
            <a:cxnLst/>
            <a:rect r="r" b="b" t="t" l="l"/>
            <a:pathLst>
              <a:path h="873401" w="873401">
                <a:moveTo>
                  <a:pt x="0" y="0"/>
                </a:moveTo>
                <a:lnTo>
                  <a:pt x="873400" y="0"/>
                </a:lnTo>
                <a:lnTo>
                  <a:pt x="873400" y="873401"/>
                </a:lnTo>
                <a:lnTo>
                  <a:pt x="0" y="87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papapapos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82038" y="4672330"/>
            <a:ext cx="873401" cy="873401"/>
          </a:xfrm>
          <a:custGeom>
            <a:avLst/>
            <a:gdLst/>
            <a:ahLst/>
            <a:cxnLst/>
            <a:rect r="r" b="b" t="t" l="l"/>
            <a:pathLst>
              <a:path h="873401" w="873401">
                <a:moveTo>
                  <a:pt x="0" y="0"/>
                </a:moveTo>
                <a:lnTo>
                  <a:pt x="873400" y="0"/>
                </a:lnTo>
                <a:lnTo>
                  <a:pt x="873400" y="873401"/>
                </a:lnTo>
                <a:lnTo>
                  <a:pt x="0" y="87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papapapos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82038" y="3505517"/>
            <a:ext cx="873401" cy="873401"/>
          </a:xfrm>
          <a:custGeom>
            <a:avLst/>
            <a:gdLst/>
            <a:ahLst/>
            <a:cxnLst/>
            <a:rect r="r" b="b" t="t" l="l"/>
            <a:pathLst>
              <a:path h="873401" w="873401">
                <a:moveTo>
                  <a:pt x="0" y="0"/>
                </a:moveTo>
                <a:lnTo>
                  <a:pt x="873400" y="0"/>
                </a:lnTo>
                <a:lnTo>
                  <a:pt x="873400" y="873401"/>
                </a:lnTo>
                <a:lnTo>
                  <a:pt x="0" y="87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papapapos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82038" y="4672330"/>
            <a:ext cx="873401" cy="873401"/>
          </a:xfrm>
          <a:custGeom>
            <a:avLst/>
            <a:gdLst/>
            <a:ahLst/>
            <a:cxnLst/>
            <a:rect r="r" b="b" t="t" l="l"/>
            <a:pathLst>
              <a:path h="873401" w="873401">
                <a:moveTo>
                  <a:pt x="0" y="0"/>
                </a:moveTo>
                <a:lnTo>
                  <a:pt x="873400" y="0"/>
                </a:lnTo>
                <a:lnTo>
                  <a:pt x="873400" y="873401"/>
                </a:lnTo>
                <a:lnTo>
                  <a:pt x="0" y="87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papapapos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209305" y="4697107"/>
            <a:ext cx="873401" cy="873401"/>
          </a:xfrm>
          <a:custGeom>
            <a:avLst/>
            <a:gdLst/>
            <a:ahLst/>
            <a:cxnLst/>
            <a:rect r="r" b="b" t="t" l="l"/>
            <a:pathLst>
              <a:path h="873401" w="873401">
                <a:moveTo>
                  <a:pt x="0" y="0"/>
                </a:moveTo>
                <a:lnTo>
                  <a:pt x="873401" y="0"/>
                </a:lnTo>
                <a:lnTo>
                  <a:pt x="873401" y="873401"/>
                </a:lnTo>
                <a:lnTo>
                  <a:pt x="0" y="87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papapapos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84528" y="3532582"/>
            <a:ext cx="873401" cy="873401"/>
          </a:xfrm>
          <a:custGeom>
            <a:avLst/>
            <a:gdLst/>
            <a:ahLst/>
            <a:cxnLst/>
            <a:rect r="r" b="b" t="t" l="l"/>
            <a:pathLst>
              <a:path h="873401" w="873401">
                <a:moveTo>
                  <a:pt x="0" y="0"/>
                </a:moveTo>
                <a:lnTo>
                  <a:pt x="873401" y="0"/>
                </a:lnTo>
                <a:lnTo>
                  <a:pt x="873401" y="873401"/>
                </a:lnTo>
                <a:lnTo>
                  <a:pt x="0" y="87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731026"/>
            <a:ext cx="4051863" cy="2187658"/>
            <a:chOff x="0" y="0"/>
            <a:chExt cx="1224408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4408" cy="661075"/>
            </a:xfrm>
            <a:custGeom>
              <a:avLst/>
              <a:gdLst/>
              <a:ahLst/>
              <a:cxnLst/>
              <a:rect r="r" b="b" t="t" l="l"/>
              <a:pathLst>
                <a:path h="661075" w="1224408">
                  <a:moveTo>
                    <a:pt x="122285" y="0"/>
                  </a:moveTo>
                  <a:lnTo>
                    <a:pt x="1102123" y="0"/>
                  </a:lnTo>
                  <a:cubicBezTo>
                    <a:pt x="1134555" y="0"/>
                    <a:pt x="1165658" y="12884"/>
                    <a:pt x="1188591" y="35817"/>
                  </a:cubicBezTo>
                  <a:cubicBezTo>
                    <a:pt x="1211524" y="58749"/>
                    <a:pt x="1224408" y="89853"/>
                    <a:pt x="1224408" y="122285"/>
                  </a:cubicBezTo>
                  <a:lnTo>
                    <a:pt x="1224408" y="538790"/>
                  </a:lnTo>
                  <a:cubicBezTo>
                    <a:pt x="1224408" y="606326"/>
                    <a:pt x="1169659" y="661075"/>
                    <a:pt x="1102123" y="661075"/>
                  </a:cubicBezTo>
                  <a:lnTo>
                    <a:pt x="122285" y="661075"/>
                  </a:lnTo>
                  <a:cubicBezTo>
                    <a:pt x="89853" y="661075"/>
                    <a:pt x="58749" y="648191"/>
                    <a:pt x="35817" y="625259"/>
                  </a:cubicBezTo>
                  <a:cubicBezTo>
                    <a:pt x="12884" y="602326"/>
                    <a:pt x="0" y="571222"/>
                    <a:pt x="0" y="538790"/>
                  </a:cubicBezTo>
                  <a:lnTo>
                    <a:pt x="0" y="122285"/>
                  </a:lnTo>
                  <a:cubicBezTo>
                    <a:pt x="0" y="54749"/>
                    <a:pt x="54749" y="0"/>
                    <a:pt x="12228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4408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papapapos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84528" y="3532582"/>
            <a:ext cx="873401" cy="873401"/>
          </a:xfrm>
          <a:custGeom>
            <a:avLst/>
            <a:gdLst/>
            <a:ahLst/>
            <a:cxnLst/>
            <a:rect r="r" b="b" t="t" l="l"/>
            <a:pathLst>
              <a:path h="873401" w="873401">
                <a:moveTo>
                  <a:pt x="0" y="0"/>
                </a:moveTo>
                <a:lnTo>
                  <a:pt x="873401" y="0"/>
                </a:lnTo>
                <a:lnTo>
                  <a:pt x="873401" y="873401"/>
                </a:lnTo>
                <a:lnTo>
                  <a:pt x="0" y="87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0862" y="3893408"/>
            <a:ext cx="3188992" cy="3757122"/>
          </a:xfrm>
          <a:custGeom>
            <a:avLst/>
            <a:gdLst/>
            <a:ahLst/>
            <a:cxnLst/>
            <a:rect r="r" b="b" t="t" l="l"/>
            <a:pathLst>
              <a:path h="3757122" w="3188992">
                <a:moveTo>
                  <a:pt x="0" y="0"/>
                </a:moveTo>
                <a:lnTo>
                  <a:pt x="3188992" y="0"/>
                </a:lnTo>
                <a:lnTo>
                  <a:pt x="3188992" y="3757121"/>
                </a:lnTo>
                <a:lnTo>
                  <a:pt x="0" y="3757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29687" y="3308711"/>
            <a:ext cx="8861988" cy="4251238"/>
            <a:chOff x="0" y="0"/>
            <a:chExt cx="2677950" cy="12846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77950" cy="1284656"/>
            </a:xfrm>
            <a:custGeom>
              <a:avLst/>
              <a:gdLst/>
              <a:ahLst/>
              <a:cxnLst/>
              <a:rect r="r" b="b" t="t" l="l"/>
              <a:pathLst>
                <a:path h="1284656" w="2677950">
                  <a:moveTo>
                    <a:pt x="55911" y="0"/>
                  </a:moveTo>
                  <a:lnTo>
                    <a:pt x="2622039" y="0"/>
                  </a:lnTo>
                  <a:cubicBezTo>
                    <a:pt x="2636868" y="0"/>
                    <a:pt x="2651089" y="5891"/>
                    <a:pt x="2661574" y="16376"/>
                  </a:cubicBezTo>
                  <a:cubicBezTo>
                    <a:pt x="2672060" y="26861"/>
                    <a:pt x="2677950" y="41083"/>
                    <a:pt x="2677950" y="55911"/>
                  </a:cubicBezTo>
                  <a:lnTo>
                    <a:pt x="2677950" y="1228745"/>
                  </a:lnTo>
                  <a:cubicBezTo>
                    <a:pt x="2677950" y="1243573"/>
                    <a:pt x="2672060" y="1257794"/>
                    <a:pt x="2661574" y="1268280"/>
                  </a:cubicBezTo>
                  <a:cubicBezTo>
                    <a:pt x="2651089" y="1278765"/>
                    <a:pt x="2636868" y="1284656"/>
                    <a:pt x="2622039" y="1284656"/>
                  </a:cubicBezTo>
                  <a:lnTo>
                    <a:pt x="55911" y="1284656"/>
                  </a:lnTo>
                  <a:cubicBezTo>
                    <a:pt x="41083" y="1284656"/>
                    <a:pt x="26861" y="1278765"/>
                    <a:pt x="16376" y="1268280"/>
                  </a:cubicBezTo>
                  <a:cubicBezTo>
                    <a:pt x="5891" y="1257794"/>
                    <a:pt x="0" y="1243573"/>
                    <a:pt x="0" y="1228745"/>
                  </a:cubicBezTo>
                  <a:lnTo>
                    <a:pt x="0" y="55911"/>
                  </a:lnTo>
                  <a:cubicBezTo>
                    <a:pt x="0" y="41083"/>
                    <a:pt x="5891" y="26861"/>
                    <a:pt x="16376" y="16376"/>
                  </a:cubicBezTo>
                  <a:cubicBezTo>
                    <a:pt x="26861" y="5891"/>
                    <a:pt x="41083" y="0"/>
                    <a:pt x="55911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677950" cy="133228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Qual das palavras abaixo não pode ser formada?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a) dososo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b) papapososo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c) de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d) papapapos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e )dosososo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112593" y="3238591"/>
            <a:ext cx="8011861" cy="4321358"/>
          </a:xfrm>
          <a:custGeom>
            <a:avLst/>
            <a:gdLst/>
            <a:ahLst/>
            <a:cxnLst/>
            <a:rect r="r" b="b" t="t" l="l"/>
            <a:pathLst>
              <a:path h="4321358" w="8011861">
                <a:moveTo>
                  <a:pt x="0" y="0"/>
                </a:moveTo>
                <a:lnTo>
                  <a:pt x="8011861" y="0"/>
                </a:lnTo>
                <a:lnTo>
                  <a:pt x="8011861" y="4321358"/>
                </a:lnTo>
                <a:lnTo>
                  <a:pt x="0" y="432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83709" y="3102405"/>
            <a:ext cx="9314425" cy="2041095"/>
            <a:chOff x="0" y="0"/>
            <a:chExt cx="2814670" cy="6167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14670" cy="616786"/>
            </a:xfrm>
            <a:custGeom>
              <a:avLst/>
              <a:gdLst/>
              <a:ahLst/>
              <a:cxnLst/>
              <a:rect r="r" b="b" t="t" l="l"/>
              <a:pathLst>
                <a:path h="616786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563591"/>
                  </a:lnTo>
                  <a:cubicBezTo>
                    <a:pt x="2814670" y="577699"/>
                    <a:pt x="2809065" y="591229"/>
                    <a:pt x="2799089" y="601205"/>
                  </a:cubicBezTo>
                  <a:cubicBezTo>
                    <a:pt x="2789113" y="611181"/>
                    <a:pt x="2775583" y="616786"/>
                    <a:pt x="2761474" y="616786"/>
                  </a:cubicBezTo>
                  <a:lnTo>
                    <a:pt x="53195" y="616786"/>
                  </a:lnTo>
                  <a:cubicBezTo>
                    <a:pt x="39087" y="616786"/>
                    <a:pt x="25557" y="611181"/>
                    <a:pt x="15581" y="601205"/>
                  </a:cubicBezTo>
                  <a:cubicBezTo>
                    <a:pt x="5604" y="591229"/>
                    <a:pt x="0" y="577699"/>
                    <a:pt x="0" y="563591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814670" cy="6644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2 - Quantas palavras diferentes, de até 4 letras, é possível formar?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45905" y="2982821"/>
            <a:ext cx="8011861" cy="4321358"/>
          </a:xfrm>
          <a:custGeom>
            <a:avLst/>
            <a:gdLst/>
            <a:ahLst/>
            <a:cxnLst/>
            <a:rect r="r" b="b" t="t" l="l"/>
            <a:pathLst>
              <a:path h="4321358" w="8011861">
                <a:moveTo>
                  <a:pt x="0" y="0"/>
                </a:moveTo>
                <a:lnTo>
                  <a:pt x="8011861" y="0"/>
                </a:lnTo>
                <a:lnTo>
                  <a:pt x="8011861" y="4321358"/>
                </a:lnTo>
                <a:lnTo>
                  <a:pt x="0" y="432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58931" y="3102405"/>
            <a:ext cx="9314425" cy="2041095"/>
            <a:chOff x="0" y="0"/>
            <a:chExt cx="2814670" cy="6167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14670" cy="616786"/>
            </a:xfrm>
            <a:custGeom>
              <a:avLst/>
              <a:gdLst/>
              <a:ahLst/>
              <a:cxnLst/>
              <a:rect r="r" b="b" t="t" l="l"/>
              <a:pathLst>
                <a:path h="616786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563591"/>
                  </a:lnTo>
                  <a:cubicBezTo>
                    <a:pt x="2814670" y="577699"/>
                    <a:pt x="2809065" y="591229"/>
                    <a:pt x="2799089" y="601205"/>
                  </a:cubicBezTo>
                  <a:cubicBezTo>
                    <a:pt x="2789113" y="611181"/>
                    <a:pt x="2775583" y="616786"/>
                    <a:pt x="2761474" y="616786"/>
                  </a:cubicBezTo>
                  <a:lnTo>
                    <a:pt x="53195" y="616786"/>
                  </a:lnTo>
                  <a:cubicBezTo>
                    <a:pt x="39087" y="616786"/>
                    <a:pt x="25557" y="611181"/>
                    <a:pt x="15581" y="601205"/>
                  </a:cubicBezTo>
                  <a:cubicBezTo>
                    <a:pt x="5604" y="591229"/>
                    <a:pt x="0" y="577699"/>
                    <a:pt x="0" y="563591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814670" cy="6644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2 - Quantas palavras diferentes, de até 4 letras, é possível formar?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45905" y="2982821"/>
            <a:ext cx="8011861" cy="4321358"/>
          </a:xfrm>
          <a:custGeom>
            <a:avLst/>
            <a:gdLst/>
            <a:ahLst/>
            <a:cxnLst/>
            <a:rect r="r" b="b" t="t" l="l"/>
            <a:pathLst>
              <a:path h="4321358" w="8011861">
                <a:moveTo>
                  <a:pt x="0" y="0"/>
                </a:moveTo>
                <a:lnTo>
                  <a:pt x="8011861" y="0"/>
                </a:lnTo>
                <a:lnTo>
                  <a:pt x="8011861" y="4321358"/>
                </a:lnTo>
                <a:lnTo>
                  <a:pt x="0" y="432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44668" y="5671904"/>
            <a:ext cx="5622633" cy="2155738"/>
            <a:chOff x="0" y="0"/>
            <a:chExt cx="1699069" cy="6514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99069" cy="651429"/>
            </a:xfrm>
            <a:custGeom>
              <a:avLst/>
              <a:gdLst/>
              <a:ahLst/>
              <a:cxnLst/>
              <a:rect r="r" b="b" t="t" l="l"/>
              <a:pathLst>
                <a:path h="651429" w="1699069">
                  <a:moveTo>
                    <a:pt x="88123" y="0"/>
                  </a:moveTo>
                  <a:lnTo>
                    <a:pt x="1610946" y="0"/>
                  </a:lnTo>
                  <a:cubicBezTo>
                    <a:pt x="1659615" y="0"/>
                    <a:pt x="1699069" y="39454"/>
                    <a:pt x="1699069" y="88123"/>
                  </a:cubicBezTo>
                  <a:lnTo>
                    <a:pt x="1699069" y="563306"/>
                  </a:lnTo>
                  <a:cubicBezTo>
                    <a:pt x="1699069" y="611975"/>
                    <a:pt x="1659615" y="651429"/>
                    <a:pt x="1610946" y="651429"/>
                  </a:cubicBezTo>
                  <a:lnTo>
                    <a:pt x="88123" y="651429"/>
                  </a:lnTo>
                  <a:cubicBezTo>
                    <a:pt x="39454" y="651429"/>
                    <a:pt x="0" y="611975"/>
                    <a:pt x="0" y="563306"/>
                  </a:cubicBezTo>
                  <a:lnTo>
                    <a:pt x="0" y="88123"/>
                  </a:lnTo>
                  <a:cubicBezTo>
                    <a:pt x="0" y="39454"/>
                    <a:pt x="39454" y="0"/>
                    <a:pt x="88123" y="0"/>
                  </a:cubicBezTo>
                  <a:close/>
                </a:path>
              </a:pathLst>
            </a:custGeom>
            <a:solidFill>
              <a:srgbClr val="387EB8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699069" cy="69905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Dica: Separar aquelas que começam com “p” das que começam com “d”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060290" y="2482977"/>
            <a:ext cx="5424416" cy="2660523"/>
            <a:chOff x="0" y="0"/>
            <a:chExt cx="1639171" cy="8039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9171" cy="803967"/>
            </a:xfrm>
            <a:custGeom>
              <a:avLst/>
              <a:gdLst/>
              <a:ahLst/>
              <a:cxnLst/>
              <a:rect r="r" b="b" t="t" l="l"/>
              <a:pathLst>
                <a:path h="803967" w="1639171">
                  <a:moveTo>
                    <a:pt x="91343" y="0"/>
                  </a:moveTo>
                  <a:lnTo>
                    <a:pt x="1547828" y="0"/>
                  </a:lnTo>
                  <a:cubicBezTo>
                    <a:pt x="1598276" y="0"/>
                    <a:pt x="1639171" y="40896"/>
                    <a:pt x="1639171" y="91343"/>
                  </a:cubicBezTo>
                  <a:lnTo>
                    <a:pt x="1639171" y="712624"/>
                  </a:lnTo>
                  <a:cubicBezTo>
                    <a:pt x="1639171" y="763072"/>
                    <a:pt x="1598276" y="803967"/>
                    <a:pt x="1547828" y="803967"/>
                  </a:cubicBezTo>
                  <a:lnTo>
                    <a:pt x="91343" y="803967"/>
                  </a:lnTo>
                  <a:cubicBezTo>
                    <a:pt x="40896" y="803967"/>
                    <a:pt x="0" y="763072"/>
                    <a:pt x="0" y="712624"/>
                  </a:cubicBezTo>
                  <a:lnTo>
                    <a:pt x="0" y="91343"/>
                  </a:lnTo>
                  <a:cubicBezTo>
                    <a:pt x="0" y="40896"/>
                    <a:pt x="40896" y="0"/>
                    <a:pt x="9134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639171" cy="85159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Palavras possíveis que começam com “p”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45905" y="2982821"/>
            <a:ext cx="8011861" cy="4321358"/>
            <a:chOff x="0" y="0"/>
            <a:chExt cx="10682481" cy="57618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82481" cy="5761811"/>
            </a:xfrm>
            <a:custGeom>
              <a:avLst/>
              <a:gdLst/>
              <a:ahLst/>
              <a:cxnLst/>
              <a:rect r="r" b="b" t="t" l="l"/>
              <a:pathLst>
                <a:path h="5761811" w="10682481">
                  <a:moveTo>
                    <a:pt x="0" y="0"/>
                  </a:moveTo>
                  <a:lnTo>
                    <a:pt x="10682481" y="0"/>
                  </a:lnTo>
                  <a:lnTo>
                    <a:pt x="10682481" y="5761811"/>
                  </a:lnTo>
                  <a:lnTo>
                    <a:pt x="0" y="5761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303951" y="1670951"/>
              <a:ext cx="1015872" cy="1015872"/>
            </a:xfrm>
            <a:custGeom>
              <a:avLst/>
              <a:gdLst/>
              <a:ahLst/>
              <a:cxnLst/>
              <a:rect r="r" b="b" t="t" l="l"/>
              <a:pathLst>
                <a:path h="1015872" w="1015872">
                  <a:moveTo>
                    <a:pt x="0" y="0"/>
                  </a:moveTo>
                  <a:lnTo>
                    <a:pt x="1015872" y="0"/>
                  </a:lnTo>
                  <a:lnTo>
                    <a:pt x="1015872" y="1015872"/>
                  </a:lnTo>
                  <a:lnTo>
                    <a:pt x="0" y="1015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515548" y="2289061"/>
            <a:ext cx="11256904" cy="6071637"/>
          </a:xfrm>
          <a:custGeom>
            <a:avLst/>
            <a:gdLst/>
            <a:ahLst/>
            <a:cxnLst/>
            <a:rect r="r" b="b" t="t" l="l"/>
            <a:pathLst>
              <a:path h="6071637" w="11256904">
                <a:moveTo>
                  <a:pt x="0" y="0"/>
                </a:moveTo>
                <a:lnTo>
                  <a:pt x="11256904" y="0"/>
                </a:lnTo>
                <a:lnTo>
                  <a:pt x="11256904" y="6071637"/>
                </a:lnTo>
                <a:lnTo>
                  <a:pt x="0" y="6071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97161" y="4049863"/>
            <a:ext cx="1070498" cy="1070498"/>
          </a:xfrm>
          <a:custGeom>
            <a:avLst/>
            <a:gdLst/>
            <a:ahLst/>
            <a:cxnLst/>
            <a:rect r="r" b="b" t="t" l="l"/>
            <a:pathLst>
              <a:path h="1070498" w="1070498">
                <a:moveTo>
                  <a:pt x="0" y="0"/>
                </a:moveTo>
                <a:lnTo>
                  <a:pt x="1070498" y="0"/>
                </a:lnTo>
                <a:lnTo>
                  <a:pt x="1070498" y="1070498"/>
                </a:lnTo>
                <a:lnTo>
                  <a:pt x="0" y="1070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060290" y="2482977"/>
            <a:ext cx="5424416" cy="2660523"/>
            <a:chOff x="0" y="0"/>
            <a:chExt cx="1639171" cy="8039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9171" cy="803967"/>
            </a:xfrm>
            <a:custGeom>
              <a:avLst/>
              <a:gdLst/>
              <a:ahLst/>
              <a:cxnLst/>
              <a:rect r="r" b="b" t="t" l="l"/>
              <a:pathLst>
                <a:path h="803967" w="1639171">
                  <a:moveTo>
                    <a:pt x="91343" y="0"/>
                  </a:moveTo>
                  <a:lnTo>
                    <a:pt x="1547828" y="0"/>
                  </a:lnTo>
                  <a:cubicBezTo>
                    <a:pt x="1598276" y="0"/>
                    <a:pt x="1639171" y="40896"/>
                    <a:pt x="1639171" y="91343"/>
                  </a:cubicBezTo>
                  <a:lnTo>
                    <a:pt x="1639171" y="712624"/>
                  </a:lnTo>
                  <a:cubicBezTo>
                    <a:pt x="1639171" y="763072"/>
                    <a:pt x="1598276" y="803967"/>
                    <a:pt x="1547828" y="803967"/>
                  </a:cubicBezTo>
                  <a:lnTo>
                    <a:pt x="91343" y="803967"/>
                  </a:lnTo>
                  <a:cubicBezTo>
                    <a:pt x="40896" y="803967"/>
                    <a:pt x="0" y="763072"/>
                    <a:pt x="0" y="712624"/>
                  </a:cubicBezTo>
                  <a:lnTo>
                    <a:pt x="0" y="91343"/>
                  </a:lnTo>
                  <a:cubicBezTo>
                    <a:pt x="0" y="40896"/>
                    <a:pt x="40896" y="0"/>
                    <a:pt x="9134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639171" cy="85159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Palavras possíveis que começam com “p”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45905" y="2982821"/>
            <a:ext cx="8011861" cy="4321358"/>
          </a:xfrm>
          <a:custGeom>
            <a:avLst/>
            <a:gdLst/>
            <a:ahLst/>
            <a:cxnLst/>
            <a:rect r="r" b="b" t="t" l="l"/>
            <a:pathLst>
              <a:path h="4321358" w="8011861">
                <a:moveTo>
                  <a:pt x="0" y="0"/>
                </a:moveTo>
                <a:lnTo>
                  <a:pt x="8011861" y="0"/>
                </a:lnTo>
                <a:lnTo>
                  <a:pt x="8011861" y="4321358"/>
                </a:lnTo>
                <a:lnTo>
                  <a:pt x="0" y="432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237203" y="5534301"/>
            <a:ext cx="3070589" cy="2660523"/>
            <a:chOff x="0" y="0"/>
            <a:chExt cx="927883" cy="8039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7883" cy="803967"/>
            </a:xfrm>
            <a:custGeom>
              <a:avLst/>
              <a:gdLst/>
              <a:ahLst/>
              <a:cxnLst/>
              <a:rect r="r" b="b" t="t" l="l"/>
              <a:pathLst>
                <a:path h="803967" w="927883">
                  <a:moveTo>
                    <a:pt x="161364" y="0"/>
                  </a:moveTo>
                  <a:lnTo>
                    <a:pt x="766518" y="0"/>
                  </a:lnTo>
                  <a:cubicBezTo>
                    <a:pt x="809315" y="0"/>
                    <a:pt x="850358" y="17001"/>
                    <a:pt x="880620" y="47262"/>
                  </a:cubicBezTo>
                  <a:cubicBezTo>
                    <a:pt x="910882" y="77524"/>
                    <a:pt x="927883" y="118568"/>
                    <a:pt x="927883" y="161364"/>
                  </a:cubicBezTo>
                  <a:lnTo>
                    <a:pt x="927883" y="642603"/>
                  </a:lnTo>
                  <a:cubicBezTo>
                    <a:pt x="927883" y="685400"/>
                    <a:pt x="910882" y="726443"/>
                    <a:pt x="880620" y="756705"/>
                  </a:cubicBezTo>
                  <a:cubicBezTo>
                    <a:pt x="850358" y="786966"/>
                    <a:pt x="809315" y="803967"/>
                    <a:pt x="766518" y="803967"/>
                  </a:cubicBezTo>
                  <a:lnTo>
                    <a:pt x="161364" y="803967"/>
                  </a:lnTo>
                  <a:cubicBezTo>
                    <a:pt x="118568" y="803967"/>
                    <a:pt x="77524" y="786966"/>
                    <a:pt x="47262" y="756705"/>
                  </a:cubicBezTo>
                  <a:cubicBezTo>
                    <a:pt x="17001" y="726443"/>
                    <a:pt x="0" y="685400"/>
                    <a:pt x="0" y="642603"/>
                  </a:cubicBezTo>
                  <a:lnTo>
                    <a:pt x="0" y="161364"/>
                  </a:lnTo>
                  <a:cubicBezTo>
                    <a:pt x="0" y="118568"/>
                    <a:pt x="17001" y="77524"/>
                    <a:pt x="47262" y="47262"/>
                  </a:cubicBezTo>
                  <a:cubicBezTo>
                    <a:pt x="77524" y="17001"/>
                    <a:pt x="118568" y="0"/>
                    <a:pt x="161364" y="0"/>
                  </a:cubicBezTo>
                  <a:close/>
                </a:path>
              </a:pathLst>
            </a:custGeom>
            <a:solidFill>
              <a:srgbClr val="169D5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27883" cy="85159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papo</a:t>
              </a:r>
            </a:p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poso</a:t>
              </a:r>
            </a:p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po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423869" y="4236034"/>
            <a:ext cx="761904" cy="761904"/>
          </a:xfrm>
          <a:custGeom>
            <a:avLst/>
            <a:gdLst/>
            <a:ahLst/>
            <a:cxnLst/>
            <a:rect r="r" b="b" t="t" l="l"/>
            <a:pathLst>
              <a:path h="761904" w="761904">
                <a:moveTo>
                  <a:pt x="0" y="0"/>
                </a:moveTo>
                <a:lnTo>
                  <a:pt x="761904" y="0"/>
                </a:lnTo>
                <a:lnTo>
                  <a:pt x="761904" y="761904"/>
                </a:lnTo>
                <a:lnTo>
                  <a:pt x="0" y="761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060290" y="2482977"/>
            <a:ext cx="5424416" cy="2660523"/>
            <a:chOff x="0" y="0"/>
            <a:chExt cx="1639171" cy="8039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9171" cy="803967"/>
            </a:xfrm>
            <a:custGeom>
              <a:avLst/>
              <a:gdLst/>
              <a:ahLst/>
              <a:cxnLst/>
              <a:rect r="r" b="b" t="t" l="l"/>
              <a:pathLst>
                <a:path h="803967" w="1639171">
                  <a:moveTo>
                    <a:pt x="91343" y="0"/>
                  </a:moveTo>
                  <a:lnTo>
                    <a:pt x="1547828" y="0"/>
                  </a:lnTo>
                  <a:cubicBezTo>
                    <a:pt x="1598276" y="0"/>
                    <a:pt x="1639171" y="40896"/>
                    <a:pt x="1639171" y="91343"/>
                  </a:cubicBezTo>
                  <a:lnTo>
                    <a:pt x="1639171" y="712624"/>
                  </a:lnTo>
                  <a:cubicBezTo>
                    <a:pt x="1639171" y="763072"/>
                    <a:pt x="1598276" y="803967"/>
                    <a:pt x="1547828" y="803967"/>
                  </a:cubicBezTo>
                  <a:lnTo>
                    <a:pt x="91343" y="803967"/>
                  </a:lnTo>
                  <a:cubicBezTo>
                    <a:pt x="40896" y="803967"/>
                    <a:pt x="0" y="763072"/>
                    <a:pt x="0" y="712624"/>
                  </a:cubicBezTo>
                  <a:lnTo>
                    <a:pt x="0" y="91343"/>
                  </a:lnTo>
                  <a:cubicBezTo>
                    <a:pt x="0" y="40896"/>
                    <a:pt x="40896" y="0"/>
                    <a:pt x="9134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639171" cy="85159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Palavras possíveis que começam com “d”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45905" y="2982821"/>
            <a:ext cx="8011861" cy="4321358"/>
          </a:xfrm>
          <a:custGeom>
            <a:avLst/>
            <a:gdLst/>
            <a:ahLst/>
            <a:cxnLst/>
            <a:rect r="r" b="b" t="t" l="l"/>
            <a:pathLst>
              <a:path h="4321358" w="8011861">
                <a:moveTo>
                  <a:pt x="0" y="0"/>
                </a:moveTo>
                <a:lnTo>
                  <a:pt x="8011861" y="0"/>
                </a:lnTo>
                <a:lnTo>
                  <a:pt x="8011861" y="4321358"/>
                </a:lnTo>
                <a:lnTo>
                  <a:pt x="0" y="432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23869" y="5995210"/>
            <a:ext cx="761904" cy="761904"/>
          </a:xfrm>
          <a:custGeom>
            <a:avLst/>
            <a:gdLst/>
            <a:ahLst/>
            <a:cxnLst/>
            <a:rect r="r" b="b" t="t" l="l"/>
            <a:pathLst>
              <a:path h="761904" w="761904">
                <a:moveTo>
                  <a:pt x="0" y="0"/>
                </a:moveTo>
                <a:lnTo>
                  <a:pt x="761904" y="0"/>
                </a:lnTo>
                <a:lnTo>
                  <a:pt x="761904" y="761904"/>
                </a:lnTo>
                <a:lnTo>
                  <a:pt x="0" y="761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515548" y="2289061"/>
            <a:ext cx="11256904" cy="6071637"/>
          </a:xfrm>
          <a:custGeom>
            <a:avLst/>
            <a:gdLst/>
            <a:ahLst/>
            <a:cxnLst/>
            <a:rect r="r" b="b" t="t" l="l"/>
            <a:pathLst>
              <a:path h="6071637" w="11256904">
                <a:moveTo>
                  <a:pt x="0" y="0"/>
                </a:moveTo>
                <a:lnTo>
                  <a:pt x="11256904" y="0"/>
                </a:lnTo>
                <a:lnTo>
                  <a:pt x="11256904" y="6071637"/>
                </a:lnTo>
                <a:lnTo>
                  <a:pt x="0" y="6071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97161" y="6552353"/>
            <a:ext cx="1070498" cy="1070498"/>
          </a:xfrm>
          <a:custGeom>
            <a:avLst/>
            <a:gdLst/>
            <a:ahLst/>
            <a:cxnLst/>
            <a:rect r="r" b="b" t="t" l="l"/>
            <a:pathLst>
              <a:path h="1070498" w="1070498">
                <a:moveTo>
                  <a:pt x="0" y="0"/>
                </a:moveTo>
                <a:lnTo>
                  <a:pt x="1070498" y="0"/>
                </a:lnTo>
                <a:lnTo>
                  <a:pt x="1070498" y="1070498"/>
                </a:lnTo>
                <a:lnTo>
                  <a:pt x="0" y="1070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060290" y="2482977"/>
            <a:ext cx="5424416" cy="2660523"/>
            <a:chOff x="0" y="0"/>
            <a:chExt cx="1639171" cy="8039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9171" cy="803967"/>
            </a:xfrm>
            <a:custGeom>
              <a:avLst/>
              <a:gdLst/>
              <a:ahLst/>
              <a:cxnLst/>
              <a:rect r="r" b="b" t="t" l="l"/>
              <a:pathLst>
                <a:path h="803967" w="1639171">
                  <a:moveTo>
                    <a:pt x="91343" y="0"/>
                  </a:moveTo>
                  <a:lnTo>
                    <a:pt x="1547828" y="0"/>
                  </a:lnTo>
                  <a:cubicBezTo>
                    <a:pt x="1598276" y="0"/>
                    <a:pt x="1639171" y="40896"/>
                    <a:pt x="1639171" y="91343"/>
                  </a:cubicBezTo>
                  <a:lnTo>
                    <a:pt x="1639171" y="712624"/>
                  </a:lnTo>
                  <a:cubicBezTo>
                    <a:pt x="1639171" y="763072"/>
                    <a:pt x="1598276" y="803967"/>
                    <a:pt x="1547828" y="803967"/>
                  </a:cubicBezTo>
                  <a:lnTo>
                    <a:pt x="91343" y="803967"/>
                  </a:lnTo>
                  <a:cubicBezTo>
                    <a:pt x="40896" y="803967"/>
                    <a:pt x="0" y="763072"/>
                    <a:pt x="0" y="712624"/>
                  </a:cubicBezTo>
                  <a:lnTo>
                    <a:pt x="0" y="91343"/>
                  </a:lnTo>
                  <a:cubicBezTo>
                    <a:pt x="0" y="40896"/>
                    <a:pt x="40896" y="0"/>
                    <a:pt x="9134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639171" cy="85159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Palavras possíveis que começam com “d”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45905" y="2982821"/>
            <a:ext cx="8011861" cy="4321358"/>
          </a:xfrm>
          <a:custGeom>
            <a:avLst/>
            <a:gdLst/>
            <a:ahLst/>
            <a:cxnLst/>
            <a:rect r="r" b="b" t="t" l="l"/>
            <a:pathLst>
              <a:path h="4321358" w="8011861">
                <a:moveTo>
                  <a:pt x="0" y="0"/>
                </a:moveTo>
                <a:lnTo>
                  <a:pt x="8011861" y="0"/>
                </a:lnTo>
                <a:lnTo>
                  <a:pt x="8011861" y="4321358"/>
                </a:lnTo>
                <a:lnTo>
                  <a:pt x="0" y="432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237203" y="5534301"/>
            <a:ext cx="3070589" cy="2660523"/>
            <a:chOff x="0" y="0"/>
            <a:chExt cx="927883" cy="8039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7883" cy="803967"/>
            </a:xfrm>
            <a:custGeom>
              <a:avLst/>
              <a:gdLst/>
              <a:ahLst/>
              <a:cxnLst/>
              <a:rect r="r" b="b" t="t" l="l"/>
              <a:pathLst>
                <a:path h="803967" w="927883">
                  <a:moveTo>
                    <a:pt x="161364" y="0"/>
                  </a:moveTo>
                  <a:lnTo>
                    <a:pt x="766518" y="0"/>
                  </a:lnTo>
                  <a:cubicBezTo>
                    <a:pt x="809315" y="0"/>
                    <a:pt x="850358" y="17001"/>
                    <a:pt x="880620" y="47262"/>
                  </a:cubicBezTo>
                  <a:cubicBezTo>
                    <a:pt x="910882" y="77524"/>
                    <a:pt x="927883" y="118568"/>
                    <a:pt x="927883" y="161364"/>
                  </a:cubicBezTo>
                  <a:lnTo>
                    <a:pt x="927883" y="642603"/>
                  </a:lnTo>
                  <a:cubicBezTo>
                    <a:pt x="927883" y="685400"/>
                    <a:pt x="910882" y="726443"/>
                    <a:pt x="880620" y="756705"/>
                  </a:cubicBezTo>
                  <a:cubicBezTo>
                    <a:pt x="850358" y="786966"/>
                    <a:pt x="809315" y="803967"/>
                    <a:pt x="766518" y="803967"/>
                  </a:cubicBezTo>
                  <a:lnTo>
                    <a:pt x="161364" y="803967"/>
                  </a:lnTo>
                  <a:cubicBezTo>
                    <a:pt x="118568" y="803967"/>
                    <a:pt x="77524" y="786966"/>
                    <a:pt x="47262" y="756705"/>
                  </a:cubicBezTo>
                  <a:cubicBezTo>
                    <a:pt x="17001" y="726443"/>
                    <a:pt x="0" y="685400"/>
                    <a:pt x="0" y="642603"/>
                  </a:cubicBezTo>
                  <a:lnTo>
                    <a:pt x="0" y="161364"/>
                  </a:lnTo>
                  <a:cubicBezTo>
                    <a:pt x="0" y="118568"/>
                    <a:pt x="17001" y="77524"/>
                    <a:pt x="47262" y="47262"/>
                  </a:cubicBezTo>
                  <a:cubicBezTo>
                    <a:pt x="77524" y="17001"/>
                    <a:pt x="118568" y="0"/>
                    <a:pt x="161364" y="0"/>
                  </a:cubicBezTo>
                  <a:close/>
                </a:path>
              </a:pathLst>
            </a:custGeom>
            <a:solidFill>
              <a:srgbClr val="169D5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27883" cy="85159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</a:t>
              </a:r>
            </a:p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</a:t>
              </a:r>
            </a:p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doso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423869" y="5995210"/>
            <a:ext cx="761904" cy="761904"/>
          </a:xfrm>
          <a:custGeom>
            <a:avLst/>
            <a:gdLst/>
            <a:ahLst/>
            <a:cxnLst/>
            <a:rect r="r" b="b" t="t" l="l"/>
            <a:pathLst>
              <a:path h="761904" w="761904">
                <a:moveTo>
                  <a:pt x="0" y="0"/>
                </a:moveTo>
                <a:lnTo>
                  <a:pt x="761904" y="0"/>
                </a:lnTo>
                <a:lnTo>
                  <a:pt x="761904" y="761904"/>
                </a:lnTo>
                <a:lnTo>
                  <a:pt x="0" y="761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821743" y="2482977"/>
            <a:ext cx="4755434" cy="2660523"/>
            <a:chOff x="0" y="0"/>
            <a:chExt cx="1437016" cy="8039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7016" cy="803967"/>
            </a:xfrm>
            <a:custGeom>
              <a:avLst/>
              <a:gdLst/>
              <a:ahLst/>
              <a:cxnLst/>
              <a:rect r="r" b="b" t="t" l="l"/>
              <a:pathLst>
                <a:path h="803967" w="1437016">
                  <a:moveTo>
                    <a:pt x="104193" y="0"/>
                  </a:moveTo>
                  <a:lnTo>
                    <a:pt x="1332823" y="0"/>
                  </a:lnTo>
                  <a:cubicBezTo>
                    <a:pt x="1360456" y="0"/>
                    <a:pt x="1386958" y="10977"/>
                    <a:pt x="1406498" y="30517"/>
                  </a:cubicBezTo>
                  <a:cubicBezTo>
                    <a:pt x="1426038" y="50057"/>
                    <a:pt x="1437016" y="76559"/>
                    <a:pt x="1437016" y="104193"/>
                  </a:cubicBezTo>
                  <a:lnTo>
                    <a:pt x="1437016" y="699774"/>
                  </a:lnTo>
                  <a:cubicBezTo>
                    <a:pt x="1437016" y="727408"/>
                    <a:pt x="1426038" y="753910"/>
                    <a:pt x="1406498" y="773450"/>
                  </a:cubicBezTo>
                  <a:cubicBezTo>
                    <a:pt x="1386958" y="792990"/>
                    <a:pt x="1360456" y="803967"/>
                    <a:pt x="1332823" y="803967"/>
                  </a:cubicBezTo>
                  <a:lnTo>
                    <a:pt x="104193" y="803967"/>
                  </a:lnTo>
                  <a:cubicBezTo>
                    <a:pt x="76559" y="803967"/>
                    <a:pt x="50057" y="792990"/>
                    <a:pt x="30517" y="773450"/>
                  </a:cubicBezTo>
                  <a:cubicBezTo>
                    <a:pt x="10977" y="753910"/>
                    <a:pt x="0" y="727408"/>
                    <a:pt x="0" y="699774"/>
                  </a:cubicBezTo>
                  <a:lnTo>
                    <a:pt x="0" y="104193"/>
                  </a:lnTo>
                  <a:cubicBezTo>
                    <a:pt x="0" y="76559"/>
                    <a:pt x="10977" y="50057"/>
                    <a:pt x="30517" y="30517"/>
                  </a:cubicBezTo>
                  <a:cubicBezTo>
                    <a:pt x="50057" y="10977"/>
                    <a:pt x="76559" y="0"/>
                    <a:pt x="10419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37016" cy="85159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Resposta: 6 palavras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45905" y="2982821"/>
            <a:ext cx="8011861" cy="4321358"/>
          </a:xfrm>
          <a:custGeom>
            <a:avLst/>
            <a:gdLst/>
            <a:ahLst/>
            <a:cxnLst/>
            <a:rect r="r" b="b" t="t" l="l"/>
            <a:pathLst>
              <a:path h="4321358" w="8011861">
                <a:moveTo>
                  <a:pt x="0" y="0"/>
                </a:moveTo>
                <a:lnTo>
                  <a:pt x="8011861" y="0"/>
                </a:lnTo>
                <a:lnTo>
                  <a:pt x="8011861" y="4321358"/>
                </a:lnTo>
                <a:lnTo>
                  <a:pt x="0" y="432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01909" y="5534301"/>
            <a:ext cx="3070589" cy="2660523"/>
            <a:chOff x="0" y="0"/>
            <a:chExt cx="927883" cy="8039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7883" cy="803967"/>
            </a:xfrm>
            <a:custGeom>
              <a:avLst/>
              <a:gdLst/>
              <a:ahLst/>
              <a:cxnLst/>
              <a:rect r="r" b="b" t="t" l="l"/>
              <a:pathLst>
                <a:path h="803967" w="927883">
                  <a:moveTo>
                    <a:pt x="161364" y="0"/>
                  </a:moveTo>
                  <a:lnTo>
                    <a:pt x="766518" y="0"/>
                  </a:lnTo>
                  <a:cubicBezTo>
                    <a:pt x="809315" y="0"/>
                    <a:pt x="850358" y="17001"/>
                    <a:pt x="880620" y="47262"/>
                  </a:cubicBezTo>
                  <a:cubicBezTo>
                    <a:pt x="910882" y="77524"/>
                    <a:pt x="927883" y="118568"/>
                    <a:pt x="927883" y="161364"/>
                  </a:cubicBezTo>
                  <a:lnTo>
                    <a:pt x="927883" y="642603"/>
                  </a:lnTo>
                  <a:cubicBezTo>
                    <a:pt x="927883" y="685400"/>
                    <a:pt x="910882" y="726443"/>
                    <a:pt x="880620" y="756705"/>
                  </a:cubicBezTo>
                  <a:cubicBezTo>
                    <a:pt x="850358" y="786966"/>
                    <a:pt x="809315" y="803967"/>
                    <a:pt x="766518" y="803967"/>
                  </a:cubicBezTo>
                  <a:lnTo>
                    <a:pt x="161364" y="803967"/>
                  </a:lnTo>
                  <a:cubicBezTo>
                    <a:pt x="118568" y="803967"/>
                    <a:pt x="77524" y="786966"/>
                    <a:pt x="47262" y="756705"/>
                  </a:cubicBezTo>
                  <a:cubicBezTo>
                    <a:pt x="17001" y="726443"/>
                    <a:pt x="0" y="685400"/>
                    <a:pt x="0" y="642603"/>
                  </a:cubicBezTo>
                  <a:lnTo>
                    <a:pt x="0" y="161364"/>
                  </a:lnTo>
                  <a:cubicBezTo>
                    <a:pt x="0" y="118568"/>
                    <a:pt x="17001" y="77524"/>
                    <a:pt x="47262" y="47262"/>
                  </a:cubicBezTo>
                  <a:cubicBezTo>
                    <a:pt x="77524" y="17001"/>
                    <a:pt x="118568" y="0"/>
                    <a:pt x="161364" y="0"/>
                  </a:cubicBezTo>
                  <a:close/>
                </a:path>
              </a:pathLst>
            </a:custGeom>
            <a:solidFill>
              <a:srgbClr val="169D5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27883" cy="85159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</a:t>
              </a:r>
            </a:p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</a:t>
              </a:r>
            </a:p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doso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823907" y="5534301"/>
            <a:ext cx="3056886" cy="2660523"/>
            <a:chOff x="0" y="0"/>
            <a:chExt cx="923742" cy="8039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23742" cy="803967"/>
            </a:xfrm>
            <a:custGeom>
              <a:avLst/>
              <a:gdLst/>
              <a:ahLst/>
              <a:cxnLst/>
              <a:rect r="r" b="b" t="t" l="l"/>
              <a:pathLst>
                <a:path h="803967" w="923742">
                  <a:moveTo>
                    <a:pt x="162087" y="0"/>
                  </a:moveTo>
                  <a:lnTo>
                    <a:pt x="761654" y="0"/>
                  </a:lnTo>
                  <a:cubicBezTo>
                    <a:pt x="804642" y="0"/>
                    <a:pt x="845870" y="17077"/>
                    <a:pt x="876267" y="47474"/>
                  </a:cubicBezTo>
                  <a:cubicBezTo>
                    <a:pt x="906665" y="77872"/>
                    <a:pt x="923742" y="119099"/>
                    <a:pt x="923742" y="162087"/>
                  </a:cubicBezTo>
                  <a:lnTo>
                    <a:pt x="923742" y="641880"/>
                  </a:lnTo>
                  <a:cubicBezTo>
                    <a:pt x="923742" y="684868"/>
                    <a:pt x="906665" y="726096"/>
                    <a:pt x="876267" y="756493"/>
                  </a:cubicBezTo>
                  <a:cubicBezTo>
                    <a:pt x="845870" y="786890"/>
                    <a:pt x="804642" y="803967"/>
                    <a:pt x="761654" y="803967"/>
                  </a:cubicBezTo>
                  <a:lnTo>
                    <a:pt x="162087" y="803967"/>
                  </a:lnTo>
                  <a:cubicBezTo>
                    <a:pt x="119099" y="803967"/>
                    <a:pt x="77872" y="786890"/>
                    <a:pt x="47474" y="756493"/>
                  </a:cubicBezTo>
                  <a:cubicBezTo>
                    <a:pt x="17077" y="726096"/>
                    <a:pt x="0" y="684868"/>
                    <a:pt x="0" y="641880"/>
                  </a:cubicBezTo>
                  <a:lnTo>
                    <a:pt x="0" y="162087"/>
                  </a:lnTo>
                  <a:cubicBezTo>
                    <a:pt x="0" y="119099"/>
                    <a:pt x="17077" y="77872"/>
                    <a:pt x="47474" y="47474"/>
                  </a:cubicBezTo>
                  <a:cubicBezTo>
                    <a:pt x="77872" y="17077"/>
                    <a:pt x="119099" y="0"/>
                    <a:pt x="162087" y="0"/>
                  </a:cubicBezTo>
                  <a:close/>
                </a:path>
              </a:pathLst>
            </a:custGeom>
            <a:solidFill>
              <a:srgbClr val="169D5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923742" cy="85159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papo</a:t>
              </a:r>
            </a:p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poso</a:t>
              </a:r>
            </a:p>
            <a:p>
              <a:pPr algn="ctr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po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73742" y="-264682"/>
            <a:ext cx="8982801" cy="10816364"/>
            <a:chOff x="0" y="0"/>
            <a:chExt cx="1197706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7711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1977115">
                  <a:moveTo>
                    <a:pt x="0" y="0"/>
                  </a:moveTo>
                  <a:lnTo>
                    <a:pt x="11977115" y="0"/>
                  </a:lnTo>
                  <a:lnTo>
                    <a:pt x="1197711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-10205" t="0" r="-1020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2229294"/>
            <a:ext cx="7309352" cy="2914206"/>
            <a:chOff x="0" y="0"/>
            <a:chExt cx="2208769" cy="8806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08769" cy="880626"/>
            </a:xfrm>
            <a:custGeom>
              <a:avLst/>
              <a:gdLst/>
              <a:ahLst/>
              <a:cxnLst/>
              <a:rect r="r" b="b" t="t" l="l"/>
              <a:pathLst>
                <a:path h="880626" w="2208769">
                  <a:moveTo>
                    <a:pt x="67788" y="0"/>
                  </a:moveTo>
                  <a:lnTo>
                    <a:pt x="2140981" y="0"/>
                  </a:lnTo>
                  <a:cubicBezTo>
                    <a:pt x="2178419" y="0"/>
                    <a:pt x="2208769" y="30350"/>
                    <a:pt x="2208769" y="67788"/>
                  </a:cubicBezTo>
                  <a:lnTo>
                    <a:pt x="2208769" y="812839"/>
                  </a:lnTo>
                  <a:cubicBezTo>
                    <a:pt x="2208769" y="830817"/>
                    <a:pt x="2201627" y="848059"/>
                    <a:pt x="2188914" y="860772"/>
                  </a:cubicBezTo>
                  <a:cubicBezTo>
                    <a:pt x="2176202" y="873484"/>
                    <a:pt x="2158960" y="880626"/>
                    <a:pt x="2140981" y="880626"/>
                  </a:cubicBezTo>
                  <a:lnTo>
                    <a:pt x="67788" y="880626"/>
                  </a:lnTo>
                  <a:cubicBezTo>
                    <a:pt x="30350" y="880626"/>
                    <a:pt x="0" y="850277"/>
                    <a:pt x="0" y="812839"/>
                  </a:cubicBezTo>
                  <a:lnTo>
                    <a:pt x="0" y="67788"/>
                  </a:lnTo>
                  <a:cubicBezTo>
                    <a:pt x="0" y="30350"/>
                    <a:pt x="30350" y="0"/>
                    <a:pt x="67788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208769" cy="94730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003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João trabalha no supermercado, e seu gerente pediu que ele empilhasse latas de ervilhas como na figura ao lado.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516492" y="2979266"/>
            <a:ext cx="8306840" cy="4328468"/>
          </a:xfrm>
          <a:custGeom>
            <a:avLst/>
            <a:gdLst/>
            <a:ahLst/>
            <a:cxnLst/>
            <a:rect r="r" b="b" t="t" l="l"/>
            <a:pathLst>
              <a:path h="4328468" w="8306840">
                <a:moveTo>
                  <a:pt x="0" y="0"/>
                </a:moveTo>
                <a:lnTo>
                  <a:pt x="8306840" y="0"/>
                </a:lnTo>
                <a:lnTo>
                  <a:pt x="8306840" y="4328468"/>
                </a:lnTo>
                <a:lnTo>
                  <a:pt x="0" y="432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PILHA  DE  LATAS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340501"/>
            <a:ext cx="3766113" cy="2187658"/>
            <a:chOff x="0" y="0"/>
            <a:chExt cx="1138059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8059" cy="661075"/>
            </a:xfrm>
            <a:custGeom>
              <a:avLst/>
              <a:gdLst/>
              <a:ahLst/>
              <a:cxnLst/>
              <a:rect r="r" b="b" t="t" l="l"/>
              <a:pathLst>
                <a:path h="661075" w="1138059">
                  <a:moveTo>
                    <a:pt x="131563" y="0"/>
                  </a:moveTo>
                  <a:lnTo>
                    <a:pt x="1006495" y="0"/>
                  </a:lnTo>
                  <a:cubicBezTo>
                    <a:pt x="1041388" y="0"/>
                    <a:pt x="1074852" y="13861"/>
                    <a:pt x="1099525" y="38534"/>
                  </a:cubicBezTo>
                  <a:cubicBezTo>
                    <a:pt x="1124198" y="63207"/>
                    <a:pt x="1138059" y="96671"/>
                    <a:pt x="1138059" y="131563"/>
                  </a:cubicBezTo>
                  <a:lnTo>
                    <a:pt x="1138059" y="529512"/>
                  </a:lnTo>
                  <a:cubicBezTo>
                    <a:pt x="1138059" y="602172"/>
                    <a:pt x="1079156" y="661075"/>
                    <a:pt x="1006495" y="661075"/>
                  </a:cubicBezTo>
                  <a:lnTo>
                    <a:pt x="131563" y="661075"/>
                  </a:lnTo>
                  <a:cubicBezTo>
                    <a:pt x="96671" y="661075"/>
                    <a:pt x="63207" y="647214"/>
                    <a:pt x="38534" y="622541"/>
                  </a:cubicBezTo>
                  <a:cubicBezTo>
                    <a:pt x="13861" y="597868"/>
                    <a:pt x="0" y="564404"/>
                    <a:pt x="0" y="529512"/>
                  </a:cubicBezTo>
                  <a:lnTo>
                    <a:pt x="0" y="131563"/>
                  </a:lnTo>
                  <a:cubicBezTo>
                    <a:pt x="0" y="96671"/>
                    <a:pt x="13861" y="63207"/>
                    <a:pt x="38534" y="38534"/>
                  </a:cubicBezTo>
                  <a:cubicBezTo>
                    <a:pt x="63207" y="13861"/>
                    <a:pt x="96671" y="0"/>
                    <a:pt x="13156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138059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134100" y="5434330"/>
            <a:ext cx="1635401" cy="1635401"/>
          </a:xfrm>
          <a:custGeom>
            <a:avLst/>
            <a:gdLst/>
            <a:ahLst/>
            <a:cxnLst/>
            <a:rect r="r" b="b" t="t" l="l"/>
            <a:pathLst>
              <a:path h="1635401" w="1635401">
                <a:moveTo>
                  <a:pt x="0" y="0"/>
                </a:moveTo>
                <a:lnTo>
                  <a:pt x="1635401" y="0"/>
                </a:lnTo>
                <a:lnTo>
                  <a:pt x="1635401" y="1635401"/>
                </a:lnTo>
                <a:lnTo>
                  <a:pt x="0" y="1635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73742" y="-264682"/>
            <a:ext cx="8982801" cy="10816364"/>
            <a:chOff x="0" y="0"/>
            <a:chExt cx="1197706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7711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1977115">
                  <a:moveTo>
                    <a:pt x="0" y="0"/>
                  </a:moveTo>
                  <a:lnTo>
                    <a:pt x="11977115" y="0"/>
                  </a:lnTo>
                  <a:lnTo>
                    <a:pt x="1197711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-10205" t="0" r="-10205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516492" y="2979266"/>
            <a:ext cx="8306840" cy="4328468"/>
          </a:xfrm>
          <a:custGeom>
            <a:avLst/>
            <a:gdLst/>
            <a:ahLst/>
            <a:cxnLst/>
            <a:rect r="r" b="b" t="t" l="l"/>
            <a:pathLst>
              <a:path h="4328468" w="8306840">
                <a:moveTo>
                  <a:pt x="0" y="0"/>
                </a:moveTo>
                <a:lnTo>
                  <a:pt x="8306840" y="0"/>
                </a:lnTo>
                <a:lnTo>
                  <a:pt x="8306840" y="4328468"/>
                </a:lnTo>
                <a:lnTo>
                  <a:pt x="0" y="432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PILHA  DE  LATAS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2762141"/>
            <a:ext cx="7309352" cy="2914206"/>
            <a:chOff x="0" y="0"/>
            <a:chExt cx="2208769" cy="880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8769" cy="880626"/>
            </a:xfrm>
            <a:custGeom>
              <a:avLst/>
              <a:gdLst/>
              <a:ahLst/>
              <a:cxnLst/>
              <a:rect r="r" b="b" t="t" l="l"/>
              <a:pathLst>
                <a:path h="880626" w="2208769">
                  <a:moveTo>
                    <a:pt x="67788" y="0"/>
                  </a:moveTo>
                  <a:lnTo>
                    <a:pt x="2140981" y="0"/>
                  </a:lnTo>
                  <a:cubicBezTo>
                    <a:pt x="2178419" y="0"/>
                    <a:pt x="2208769" y="30350"/>
                    <a:pt x="2208769" y="67788"/>
                  </a:cubicBezTo>
                  <a:lnTo>
                    <a:pt x="2208769" y="812839"/>
                  </a:lnTo>
                  <a:cubicBezTo>
                    <a:pt x="2208769" y="830817"/>
                    <a:pt x="2201627" y="848059"/>
                    <a:pt x="2188914" y="860772"/>
                  </a:cubicBezTo>
                  <a:cubicBezTo>
                    <a:pt x="2176202" y="873484"/>
                    <a:pt x="2158960" y="880626"/>
                    <a:pt x="2140981" y="880626"/>
                  </a:cubicBezTo>
                  <a:lnTo>
                    <a:pt x="67788" y="880626"/>
                  </a:lnTo>
                  <a:cubicBezTo>
                    <a:pt x="30350" y="880626"/>
                    <a:pt x="0" y="850277"/>
                    <a:pt x="0" y="812839"/>
                  </a:cubicBezTo>
                  <a:lnTo>
                    <a:pt x="0" y="67788"/>
                  </a:lnTo>
                  <a:cubicBezTo>
                    <a:pt x="0" y="30350"/>
                    <a:pt x="30350" y="0"/>
                    <a:pt x="67788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2208769" cy="94730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003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Quantas latas são necessárias para construir uma pilha de latas no formato acima que tenha a altura de 11 latas?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21743" y="5855323"/>
            <a:ext cx="3975602" cy="3091649"/>
            <a:chOff x="0" y="0"/>
            <a:chExt cx="1201363" cy="9342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01363" cy="934247"/>
            </a:xfrm>
            <a:custGeom>
              <a:avLst/>
              <a:gdLst/>
              <a:ahLst/>
              <a:cxnLst/>
              <a:rect r="r" b="b" t="t" l="l"/>
              <a:pathLst>
                <a:path h="934247" w="1201363">
                  <a:moveTo>
                    <a:pt x="124631" y="0"/>
                  </a:moveTo>
                  <a:lnTo>
                    <a:pt x="1076732" y="0"/>
                  </a:lnTo>
                  <a:cubicBezTo>
                    <a:pt x="1145564" y="0"/>
                    <a:pt x="1201363" y="55799"/>
                    <a:pt x="1201363" y="124631"/>
                  </a:cubicBezTo>
                  <a:lnTo>
                    <a:pt x="1201363" y="809616"/>
                  </a:lnTo>
                  <a:cubicBezTo>
                    <a:pt x="1201363" y="878448"/>
                    <a:pt x="1145564" y="934247"/>
                    <a:pt x="1076732" y="934247"/>
                  </a:cubicBezTo>
                  <a:lnTo>
                    <a:pt x="124631" y="934247"/>
                  </a:lnTo>
                  <a:cubicBezTo>
                    <a:pt x="55799" y="934247"/>
                    <a:pt x="0" y="878448"/>
                    <a:pt x="0" y="809616"/>
                  </a:cubicBezTo>
                  <a:lnTo>
                    <a:pt x="0" y="124631"/>
                  </a:lnTo>
                  <a:cubicBezTo>
                    <a:pt x="0" y="55799"/>
                    <a:pt x="55799" y="0"/>
                    <a:pt x="124631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201363" cy="10009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a) 90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b) 44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c) 72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d) 34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e) 66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73742" y="-264682"/>
            <a:ext cx="8982801" cy="10816364"/>
            <a:chOff x="0" y="0"/>
            <a:chExt cx="1197706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7711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1977115">
                  <a:moveTo>
                    <a:pt x="0" y="0"/>
                  </a:moveTo>
                  <a:lnTo>
                    <a:pt x="11977115" y="0"/>
                  </a:lnTo>
                  <a:lnTo>
                    <a:pt x="1197711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-10205" t="0" r="-10205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516492" y="2979266"/>
            <a:ext cx="8306840" cy="4328468"/>
          </a:xfrm>
          <a:custGeom>
            <a:avLst/>
            <a:gdLst/>
            <a:ahLst/>
            <a:cxnLst/>
            <a:rect r="r" b="b" t="t" l="l"/>
            <a:pathLst>
              <a:path h="4328468" w="8306840">
                <a:moveTo>
                  <a:pt x="0" y="0"/>
                </a:moveTo>
                <a:lnTo>
                  <a:pt x="8306840" y="0"/>
                </a:lnTo>
                <a:lnTo>
                  <a:pt x="8306840" y="4328468"/>
                </a:lnTo>
                <a:lnTo>
                  <a:pt x="0" y="432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PILHA  DE  LATAS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2762141"/>
            <a:ext cx="7309352" cy="2914206"/>
            <a:chOff x="0" y="0"/>
            <a:chExt cx="2208769" cy="880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8769" cy="880626"/>
            </a:xfrm>
            <a:custGeom>
              <a:avLst/>
              <a:gdLst/>
              <a:ahLst/>
              <a:cxnLst/>
              <a:rect r="r" b="b" t="t" l="l"/>
              <a:pathLst>
                <a:path h="880626" w="2208769">
                  <a:moveTo>
                    <a:pt x="67788" y="0"/>
                  </a:moveTo>
                  <a:lnTo>
                    <a:pt x="2140981" y="0"/>
                  </a:lnTo>
                  <a:cubicBezTo>
                    <a:pt x="2178419" y="0"/>
                    <a:pt x="2208769" y="30350"/>
                    <a:pt x="2208769" y="67788"/>
                  </a:cubicBezTo>
                  <a:lnTo>
                    <a:pt x="2208769" y="812839"/>
                  </a:lnTo>
                  <a:cubicBezTo>
                    <a:pt x="2208769" y="830817"/>
                    <a:pt x="2201627" y="848059"/>
                    <a:pt x="2188914" y="860772"/>
                  </a:cubicBezTo>
                  <a:cubicBezTo>
                    <a:pt x="2176202" y="873484"/>
                    <a:pt x="2158960" y="880626"/>
                    <a:pt x="2140981" y="880626"/>
                  </a:cubicBezTo>
                  <a:lnTo>
                    <a:pt x="67788" y="880626"/>
                  </a:lnTo>
                  <a:cubicBezTo>
                    <a:pt x="30350" y="880626"/>
                    <a:pt x="0" y="850277"/>
                    <a:pt x="0" y="812839"/>
                  </a:cubicBezTo>
                  <a:lnTo>
                    <a:pt x="0" y="67788"/>
                  </a:lnTo>
                  <a:cubicBezTo>
                    <a:pt x="0" y="30350"/>
                    <a:pt x="30350" y="0"/>
                    <a:pt x="67788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2208769" cy="94730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003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Quantos latas são necessárias para construir uma pilha de latas no formato acima que tenha a altura de 11 latas?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21743" y="5855323"/>
            <a:ext cx="3975602" cy="3091649"/>
            <a:chOff x="0" y="0"/>
            <a:chExt cx="1201363" cy="9342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01363" cy="934247"/>
            </a:xfrm>
            <a:custGeom>
              <a:avLst/>
              <a:gdLst/>
              <a:ahLst/>
              <a:cxnLst/>
              <a:rect r="r" b="b" t="t" l="l"/>
              <a:pathLst>
                <a:path h="934247" w="1201363">
                  <a:moveTo>
                    <a:pt x="124631" y="0"/>
                  </a:moveTo>
                  <a:lnTo>
                    <a:pt x="1076732" y="0"/>
                  </a:lnTo>
                  <a:cubicBezTo>
                    <a:pt x="1145564" y="0"/>
                    <a:pt x="1201363" y="55799"/>
                    <a:pt x="1201363" y="124631"/>
                  </a:cubicBezTo>
                  <a:lnTo>
                    <a:pt x="1201363" y="809616"/>
                  </a:lnTo>
                  <a:cubicBezTo>
                    <a:pt x="1201363" y="878448"/>
                    <a:pt x="1145564" y="934247"/>
                    <a:pt x="1076732" y="934247"/>
                  </a:cubicBezTo>
                  <a:lnTo>
                    <a:pt x="124631" y="934247"/>
                  </a:lnTo>
                  <a:cubicBezTo>
                    <a:pt x="55799" y="934247"/>
                    <a:pt x="0" y="878448"/>
                    <a:pt x="0" y="809616"/>
                  </a:cubicBezTo>
                  <a:lnTo>
                    <a:pt x="0" y="124631"/>
                  </a:lnTo>
                  <a:cubicBezTo>
                    <a:pt x="0" y="55799"/>
                    <a:pt x="55799" y="0"/>
                    <a:pt x="124631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201363" cy="10009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a) 90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b) 44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c) 72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d) 34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e) 66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-998358">
            <a:off x="76542" y="1166614"/>
            <a:ext cx="5065142" cy="1579151"/>
            <a:chOff x="0" y="0"/>
            <a:chExt cx="1530605" cy="4771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30605" cy="477194"/>
            </a:xfrm>
            <a:custGeom>
              <a:avLst/>
              <a:gdLst/>
              <a:ahLst/>
              <a:cxnLst/>
              <a:rect r="r" b="b" t="t" l="l"/>
              <a:pathLst>
                <a:path h="477194" w="1530605">
                  <a:moveTo>
                    <a:pt x="97822" y="0"/>
                  </a:moveTo>
                  <a:lnTo>
                    <a:pt x="1432782" y="0"/>
                  </a:lnTo>
                  <a:cubicBezTo>
                    <a:pt x="1458726" y="0"/>
                    <a:pt x="1483608" y="10306"/>
                    <a:pt x="1501953" y="28651"/>
                  </a:cubicBezTo>
                  <a:cubicBezTo>
                    <a:pt x="1520298" y="46997"/>
                    <a:pt x="1530605" y="71878"/>
                    <a:pt x="1530605" y="97822"/>
                  </a:cubicBezTo>
                  <a:lnTo>
                    <a:pt x="1530605" y="379372"/>
                  </a:lnTo>
                  <a:cubicBezTo>
                    <a:pt x="1530605" y="405316"/>
                    <a:pt x="1520298" y="430197"/>
                    <a:pt x="1501953" y="448543"/>
                  </a:cubicBezTo>
                  <a:cubicBezTo>
                    <a:pt x="1483608" y="466888"/>
                    <a:pt x="1458726" y="477194"/>
                    <a:pt x="1432782" y="477194"/>
                  </a:cubicBezTo>
                  <a:lnTo>
                    <a:pt x="97822" y="477194"/>
                  </a:lnTo>
                  <a:cubicBezTo>
                    <a:pt x="43796" y="477194"/>
                    <a:pt x="0" y="433398"/>
                    <a:pt x="0" y="379372"/>
                  </a:cubicBezTo>
                  <a:lnTo>
                    <a:pt x="0" y="97822"/>
                  </a:lnTo>
                  <a:cubicBezTo>
                    <a:pt x="0" y="71878"/>
                    <a:pt x="10306" y="46997"/>
                    <a:pt x="28651" y="28651"/>
                  </a:cubicBezTo>
                  <a:cubicBezTo>
                    <a:pt x="46997" y="10306"/>
                    <a:pt x="71878" y="0"/>
                    <a:pt x="97822" y="0"/>
                  </a:cubicBezTo>
                  <a:close/>
                </a:path>
              </a:pathLst>
            </a:custGeom>
            <a:solidFill>
              <a:srgbClr val="387EB8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530605" cy="5438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003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Dica: pensar em como a base da pilha muda...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73742" y="-264682"/>
            <a:ext cx="8982801" cy="10816364"/>
            <a:chOff x="0" y="0"/>
            <a:chExt cx="1197706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7711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1977115">
                  <a:moveTo>
                    <a:pt x="0" y="0"/>
                  </a:moveTo>
                  <a:lnTo>
                    <a:pt x="11977115" y="0"/>
                  </a:lnTo>
                  <a:lnTo>
                    <a:pt x="1197711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-10205" t="0" r="-10205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516492" y="2979266"/>
            <a:ext cx="8306840" cy="4328468"/>
          </a:xfrm>
          <a:custGeom>
            <a:avLst/>
            <a:gdLst/>
            <a:ahLst/>
            <a:cxnLst/>
            <a:rect r="r" b="b" t="t" l="l"/>
            <a:pathLst>
              <a:path h="4328468" w="8306840">
                <a:moveTo>
                  <a:pt x="0" y="0"/>
                </a:moveTo>
                <a:lnTo>
                  <a:pt x="8306840" y="0"/>
                </a:lnTo>
                <a:lnTo>
                  <a:pt x="8306840" y="4328468"/>
                </a:lnTo>
                <a:lnTo>
                  <a:pt x="0" y="432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PILHA  DE  LATAS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821743" y="5855323"/>
            <a:ext cx="3975602" cy="3091649"/>
            <a:chOff x="0" y="0"/>
            <a:chExt cx="1201363" cy="9342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1363" cy="934247"/>
            </a:xfrm>
            <a:custGeom>
              <a:avLst/>
              <a:gdLst/>
              <a:ahLst/>
              <a:cxnLst/>
              <a:rect r="r" b="b" t="t" l="l"/>
              <a:pathLst>
                <a:path h="934247" w="1201363">
                  <a:moveTo>
                    <a:pt x="124631" y="0"/>
                  </a:moveTo>
                  <a:lnTo>
                    <a:pt x="1076732" y="0"/>
                  </a:lnTo>
                  <a:cubicBezTo>
                    <a:pt x="1145564" y="0"/>
                    <a:pt x="1201363" y="55799"/>
                    <a:pt x="1201363" y="124631"/>
                  </a:cubicBezTo>
                  <a:lnTo>
                    <a:pt x="1201363" y="809616"/>
                  </a:lnTo>
                  <a:cubicBezTo>
                    <a:pt x="1201363" y="878448"/>
                    <a:pt x="1145564" y="934247"/>
                    <a:pt x="1076732" y="934247"/>
                  </a:cubicBezTo>
                  <a:lnTo>
                    <a:pt x="124631" y="934247"/>
                  </a:lnTo>
                  <a:cubicBezTo>
                    <a:pt x="55799" y="934247"/>
                    <a:pt x="0" y="878448"/>
                    <a:pt x="0" y="809616"/>
                  </a:cubicBezTo>
                  <a:lnTo>
                    <a:pt x="0" y="124631"/>
                  </a:lnTo>
                  <a:cubicBezTo>
                    <a:pt x="0" y="55799"/>
                    <a:pt x="55799" y="0"/>
                    <a:pt x="124631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201363" cy="10009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a) 90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b) 44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c) 72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d) 34</a:t>
              </a:r>
            </a:p>
            <a:p>
              <a:pPr algn="ctr" marL="604518" indent="-302259" lvl="1">
                <a:lnSpc>
                  <a:spcPts val="4003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e) 66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40862" y="2854780"/>
            <a:ext cx="6575528" cy="2288720"/>
            <a:chOff x="0" y="0"/>
            <a:chExt cx="1987019" cy="691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87019" cy="691614"/>
            </a:xfrm>
            <a:custGeom>
              <a:avLst/>
              <a:gdLst/>
              <a:ahLst/>
              <a:cxnLst/>
              <a:rect r="r" b="b" t="t" l="l"/>
              <a:pathLst>
                <a:path h="691614" w="1987019">
                  <a:moveTo>
                    <a:pt x="75353" y="0"/>
                  </a:moveTo>
                  <a:lnTo>
                    <a:pt x="1911666" y="0"/>
                  </a:lnTo>
                  <a:cubicBezTo>
                    <a:pt x="1931651" y="0"/>
                    <a:pt x="1950817" y="7939"/>
                    <a:pt x="1964949" y="22070"/>
                  </a:cubicBezTo>
                  <a:cubicBezTo>
                    <a:pt x="1979080" y="36202"/>
                    <a:pt x="1987019" y="55368"/>
                    <a:pt x="1987019" y="75353"/>
                  </a:cubicBezTo>
                  <a:lnTo>
                    <a:pt x="1987019" y="616262"/>
                  </a:lnTo>
                  <a:cubicBezTo>
                    <a:pt x="1987019" y="636247"/>
                    <a:pt x="1979080" y="655413"/>
                    <a:pt x="1964949" y="669544"/>
                  </a:cubicBezTo>
                  <a:cubicBezTo>
                    <a:pt x="1950817" y="683675"/>
                    <a:pt x="1931651" y="691614"/>
                    <a:pt x="1911666" y="691614"/>
                  </a:cubicBezTo>
                  <a:lnTo>
                    <a:pt x="75353" y="691614"/>
                  </a:lnTo>
                  <a:cubicBezTo>
                    <a:pt x="33736" y="691614"/>
                    <a:pt x="0" y="657878"/>
                    <a:pt x="0" y="616262"/>
                  </a:cubicBezTo>
                  <a:lnTo>
                    <a:pt x="0" y="75353"/>
                  </a:lnTo>
                  <a:cubicBezTo>
                    <a:pt x="0" y="33736"/>
                    <a:pt x="33736" y="0"/>
                    <a:pt x="75353" y="0"/>
                  </a:cubicBezTo>
                  <a:close/>
                </a:path>
              </a:pathLst>
            </a:custGeom>
            <a:solidFill>
              <a:srgbClr val="169D5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987019" cy="78686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48"/>
                </a:lnSpc>
              </a:pPr>
              <a:r>
                <a:rPr lang="en-US" sz="4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Resposta: Letra E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43937" y="2369669"/>
            <a:ext cx="9314425" cy="6346738"/>
            <a:chOff x="0" y="0"/>
            <a:chExt cx="2814670" cy="19178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14670" cy="1917882"/>
            </a:xfrm>
            <a:custGeom>
              <a:avLst/>
              <a:gdLst/>
              <a:ahLst/>
              <a:cxnLst/>
              <a:rect r="r" b="b" t="t" l="l"/>
              <a:pathLst>
                <a:path h="1917882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1864687"/>
                  </a:lnTo>
                  <a:cubicBezTo>
                    <a:pt x="2814670" y="1894066"/>
                    <a:pt x="2790853" y="1917882"/>
                    <a:pt x="2761474" y="1917882"/>
                  </a:cubicBezTo>
                  <a:lnTo>
                    <a:pt x="53195" y="1917882"/>
                  </a:lnTo>
                  <a:cubicBezTo>
                    <a:pt x="39087" y="1917882"/>
                    <a:pt x="25557" y="1912278"/>
                    <a:pt x="15581" y="1902302"/>
                  </a:cubicBezTo>
                  <a:cubicBezTo>
                    <a:pt x="5604" y="1892326"/>
                    <a:pt x="0" y="1878795"/>
                    <a:pt x="0" y="1864687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814670" cy="19655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Uma palavra é chamada de palíndromo se a sequência de letras da palavra, lida da esquerda para a direita, é igual à sequência de letras da palavra lida da direita para a esquerda (uma outra definição é que a primeira letra da palavra deve ser igual à última letra, a segunda letra deve ser igual à penúltima letra, a terceira letra deve ser igual à antepenúltima letra, e assim por diante). Por exemplo, as palavras ovo, osso e sopapos são palíndromos.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45905" y="0"/>
            <a:ext cx="10551682" cy="10551682"/>
          </a:xfrm>
          <a:custGeom>
            <a:avLst/>
            <a:gdLst/>
            <a:ahLst/>
            <a:cxnLst/>
            <a:rect r="r" b="b" t="t" l="l"/>
            <a:pathLst>
              <a:path h="10551682" w="10551682">
                <a:moveTo>
                  <a:pt x="0" y="0"/>
                </a:moveTo>
                <a:lnTo>
                  <a:pt x="10551682" y="0"/>
                </a:lnTo>
                <a:lnTo>
                  <a:pt x="10551682" y="10551682"/>
                </a:lnTo>
                <a:lnTo>
                  <a:pt x="0" y="10551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368249" y="2369669"/>
            <a:ext cx="7476548" cy="6549800"/>
            <a:chOff x="0" y="0"/>
            <a:chExt cx="2259293" cy="19792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9293" cy="1979244"/>
            </a:xfrm>
            <a:custGeom>
              <a:avLst/>
              <a:gdLst/>
              <a:ahLst/>
              <a:cxnLst/>
              <a:rect r="r" b="b" t="t" l="l"/>
              <a:pathLst>
                <a:path h="1979244" w="2259293">
                  <a:moveTo>
                    <a:pt x="66272" y="0"/>
                  </a:moveTo>
                  <a:lnTo>
                    <a:pt x="2193021" y="0"/>
                  </a:lnTo>
                  <a:cubicBezTo>
                    <a:pt x="2210597" y="0"/>
                    <a:pt x="2227454" y="6982"/>
                    <a:pt x="2239882" y="19411"/>
                  </a:cubicBezTo>
                  <a:cubicBezTo>
                    <a:pt x="2252310" y="31839"/>
                    <a:pt x="2259293" y="48695"/>
                    <a:pt x="2259293" y="66272"/>
                  </a:cubicBezTo>
                  <a:lnTo>
                    <a:pt x="2259293" y="1912973"/>
                  </a:lnTo>
                  <a:cubicBezTo>
                    <a:pt x="2259293" y="1949573"/>
                    <a:pt x="2229622" y="1979244"/>
                    <a:pt x="2193021" y="1979244"/>
                  </a:cubicBezTo>
                  <a:lnTo>
                    <a:pt x="66272" y="1979244"/>
                  </a:lnTo>
                  <a:cubicBezTo>
                    <a:pt x="48695" y="1979244"/>
                    <a:pt x="31839" y="1972262"/>
                    <a:pt x="19411" y="1959834"/>
                  </a:cubicBezTo>
                  <a:cubicBezTo>
                    <a:pt x="6982" y="1947405"/>
                    <a:pt x="0" y="1930549"/>
                    <a:pt x="0" y="1912973"/>
                  </a:cubicBezTo>
                  <a:lnTo>
                    <a:pt x="0" y="66272"/>
                  </a:lnTo>
                  <a:cubicBezTo>
                    <a:pt x="0" y="48695"/>
                    <a:pt x="6982" y="31839"/>
                    <a:pt x="19411" y="19411"/>
                  </a:cubicBezTo>
                  <a:cubicBezTo>
                    <a:pt x="31839" y="6982"/>
                    <a:pt x="48695" y="0"/>
                    <a:pt x="66272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259293" cy="20268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Questão 1. Qual das alternativas abaixo não é um palíndromo? </a:t>
              </a:r>
            </a:p>
            <a:p>
              <a:pPr algn="just">
                <a:lnSpc>
                  <a:spcPts val="4199"/>
                </a:lnSpc>
              </a:pP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reviver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anilina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abasedotetodesaba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anotaramadatadamaratona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ameodopoema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PALÍNDROMOS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2021- Fase 1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7048" y="0"/>
            <a:ext cx="10289383" cy="10289383"/>
          </a:xfrm>
          <a:custGeom>
            <a:avLst/>
            <a:gdLst/>
            <a:ahLst/>
            <a:cxnLst/>
            <a:rect r="r" b="b" t="t" l="l"/>
            <a:pathLst>
              <a:path h="10289383" w="10289383">
                <a:moveTo>
                  <a:pt x="0" y="0"/>
                </a:moveTo>
                <a:lnTo>
                  <a:pt x="10289383" y="0"/>
                </a:lnTo>
                <a:lnTo>
                  <a:pt x="10289383" y="10289383"/>
                </a:lnTo>
                <a:lnTo>
                  <a:pt x="0" y="1028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43937" y="2369669"/>
            <a:ext cx="9314425" cy="2479062"/>
            <a:chOff x="0" y="0"/>
            <a:chExt cx="2814670" cy="7491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14670" cy="749133"/>
            </a:xfrm>
            <a:custGeom>
              <a:avLst/>
              <a:gdLst/>
              <a:ahLst/>
              <a:cxnLst/>
              <a:rect r="r" b="b" t="t" l="l"/>
              <a:pathLst>
                <a:path h="749133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695937"/>
                  </a:lnTo>
                  <a:cubicBezTo>
                    <a:pt x="2814670" y="710046"/>
                    <a:pt x="2809065" y="723576"/>
                    <a:pt x="2799089" y="733552"/>
                  </a:cubicBezTo>
                  <a:cubicBezTo>
                    <a:pt x="2789113" y="743528"/>
                    <a:pt x="2775583" y="749133"/>
                    <a:pt x="2761474" y="749133"/>
                  </a:cubicBezTo>
                  <a:lnTo>
                    <a:pt x="53195" y="749133"/>
                  </a:lnTo>
                  <a:cubicBezTo>
                    <a:pt x="39087" y="749133"/>
                    <a:pt x="25557" y="743528"/>
                    <a:pt x="15581" y="733552"/>
                  </a:cubicBezTo>
                  <a:cubicBezTo>
                    <a:pt x="5604" y="723576"/>
                    <a:pt x="0" y="710046"/>
                    <a:pt x="0" y="695937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387EB8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814670" cy="79675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Dica: Reescrever a palavra invertendo a ordem e testar com todas.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68249" y="2369669"/>
            <a:ext cx="7476548" cy="6549800"/>
            <a:chOff x="0" y="0"/>
            <a:chExt cx="2259293" cy="19792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9293" cy="1979244"/>
            </a:xfrm>
            <a:custGeom>
              <a:avLst/>
              <a:gdLst/>
              <a:ahLst/>
              <a:cxnLst/>
              <a:rect r="r" b="b" t="t" l="l"/>
              <a:pathLst>
                <a:path h="1979244" w="2259293">
                  <a:moveTo>
                    <a:pt x="66272" y="0"/>
                  </a:moveTo>
                  <a:lnTo>
                    <a:pt x="2193021" y="0"/>
                  </a:lnTo>
                  <a:cubicBezTo>
                    <a:pt x="2210597" y="0"/>
                    <a:pt x="2227454" y="6982"/>
                    <a:pt x="2239882" y="19411"/>
                  </a:cubicBezTo>
                  <a:cubicBezTo>
                    <a:pt x="2252310" y="31839"/>
                    <a:pt x="2259293" y="48695"/>
                    <a:pt x="2259293" y="66272"/>
                  </a:cubicBezTo>
                  <a:lnTo>
                    <a:pt x="2259293" y="1912973"/>
                  </a:lnTo>
                  <a:cubicBezTo>
                    <a:pt x="2259293" y="1949573"/>
                    <a:pt x="2229622" y="1979244"/>
                    <a:pt x="2193021" y="1979244"/>
                  </a:cubicBezTo>
                  <a:lnTo>
                    <a:pt x="66272" y="1979244"/>
                  </a:lnTo>
                  <a:cubicBezTo>
                    <a:pt x="48695" y="1979244"/>
                    <a:pt x="31839" y="1972262"/>
                    <a:pt x="19411" y="1959834"/>
                  </a:cubicBezTo>
                  <a:cubicBezTo>
                    <a:pt x="6982" y="1947405"/>
                    <a:pt x="0" y="1930549"/>
                    <a:pt x="0" y="1912973"/>
                  </a:cubicBezTo>
                  <a:lnTo>
                    <a:pt x="0" y="66272"/>
                  </a:lnTo>
                  <a:cubicBezTo>
                    <a:pt x="0" y="48695"/>
                    <a:pt x="6982" y="31839"/>
                    <a:pt x="19411" y="19411"/>
                  </a:cubicBezTo>
                  <a:cubicBezTo>
                    <a:pt x="31839" y="6982"/>
                    <a:pt x="48695" y="0"/>
                    <a:pt x="66272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259293" cy="20268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Questão 1. Qual das alternativas abaixo não é um palíndromo? </a:t>
              </a:r>
            </a:p>
            <a:p>
              <a:pPr algn="just">
                <a:lnSpc>
                  <a:spcPts val="4199"/>
                </a:lnSpc>
              </a:pP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reviver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anilina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abasedotetodesaba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anotaramadatadamaratona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ameodopoema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PALÍNDROMOS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2021- Fase 1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7048" y="0"/>
            <a:ext cx="10289383" cy="10289383"/>
          </a:xfrm>
          <a:custGeom>
            <a:avLst/>
            <a:gdLst/>
            <a:ahLst/>
            <a:cxnLst/>
            <a:rect r="r" b="b" t="t" l="l"/>
            <a:pathLst>
              <a:path h="10289383" w="10289383">
                <a:moveTo>
                  <a:pt x="0" y="0"/>
                </a:moveTo>
                <a:lnTo>
                  <a:pt x="10289383" y="0"/>
                </a:lnTo>
                <a:lnTo>
                  <a:pt x="10289383" y="10289383"/>
                </a:lnTo>
                <a:lnTo>
                  <a:pt x="0" y="1028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43937" y="1742712"/>
            <a:ext cx="9314425" cy="2479062"/>
            <a:chOff x="0" y="0"/>
            <a:chExt cx="2814670" cy="7491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14670" cy="749133"/>
            </a:xfrm>
            <a:custGeom>
              <a:avLst/>
              <a:gdLst/>
              <a:ahLst/>
              <a:cxnLst/>
              <a:rect r="r" b="b" t="t" l="l"/>
              <a:pathLst>
                <a:path h="749133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695937"/>
                  </a:lnTo>
                  <a:cubicBezTo>
                    <a:pt x="2814670" y="710046"/>
                    <a:pt x="2809065" y="723576"/>
                    <a:pt x="2799089" y="733552"/>
                  </a:cubicBezTo>
                  <a:cubicBezTo>
                    <a:pt x="2789113" y="743528"/>
                    <a:pt x="2775583" y="749133"/>
                    <a:pt x="2761474" y="749133"/>
                  </a:cubicBezTo>
                  <a:lnTo>
                    <a:pt x="53195" y="749133"/>
                  </a:lnTo>
                  <a:cubicBezTo>
                    <a:pt x="39087" y="749133"/>
                    <a:pt x="25557" y="743528"/>
                    <a:pt x="15581" y="733552"/>
                  </a:cubicBezTo>
                  <a:cubicBezTo>
                    <a:pt x="5604" y="723576"/>
                    <a:pt x="0" y="710046"/>
                    <a:pt x="0" y="695937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387EB8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814670" cy="79675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Dica: Reescrever a palavra invertendo a ordem e testar com todas.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68249" y="2369669"/>
            <a:ext cx="7476548" cy="6549800"/>
            <a:chOff x="0" y="0"/>
            <a:chExt cx="2259293" cy="19792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9293" cy="1979244"/>
            </a:xfrm>
            <a:custGeom>
              <a:avLst/>
              <a:gdLst/>
              <a:ahLst/>
              <a:cxnLst/>
              <a:rect r="r" b="b" t="t" l="l"/>
              <a:pathLst>
                <a:path h="1979244" w="2259293">
                  <a:moveTo>
                    <a:pt x="66272" y="0"/>
                  </a:moveTo>
                  <a:lnTo>
                    <a:pt x="2193021" y="0"/>
                  </a:lnTo>
                  <a:cubicBezTo>
                    <a:pt x="2210597" y="0"/>
                    <a:pt x="2227454" y="6982"/>
                    <a:pt x="2239882" y="19411"/>
                  </a:cubicBezTo>
                  <a:cubicBezTo>
                    <a:pt x="2252310" y="31839"/>
                    <a:pt x="2259293" y="48695"/>
                    <a:pt x="2259293" y="66272"/>
                  </a:cubicBezTo>
                  <a:lnTo>
                    <a:pt x="2259293" y="1912973"/>
                  </a:lnTo>
                  <a:cubicBezTo>
                    <a:pt x="2259293" y="1949573"/>
                    <a:pt x="2229622" y="1979244"/>
                    <a:pt x="2193021" y="1979244"/>
                  </a:cubicBezTo>
                  <a:lnTo>
                    <a:pt x="66272" y="1979244"/>
                  </a:lnTo>
                  <a:cubicBezTo>
                    <a:pt x="48695" y="1979244"/>
                    <a:pt x="31839" y="1972262"/>
                    <a:pt x="19411" y="1959834"/>
                  </a:cubicBezTo>
                  <a:cubicBezTo>
                    <a:pt x="6982" y="1947405"/>
                    <a:pt x="0" y="1930549"/>
                    <a:pt x="0" y="1912973"/>
                  </a:cubicBezTo>
                  <a:lnTo>
                    <a:pt x="0" y="66272"/>
                  </a:lnTo>
                  <a:cubicBezTo>
                    <a:pt x="0" y="48695"/>
                    <a:pt x="6982" y="31839"/>
                    <a:pt x="19411" y="19411"/>
                  </a:cubicBezTo>
                  <a:cubicBezTo>
                    <a:pt x="31839" y="6982"/>
                    <a:pt x="48695" y="0"/>
                    <a:pt x="66272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259293" cy="20268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Questão 1. Qual das alternativas abaixo não é um palíndromo? </a:t>
              </a:r>
            </a:p>
            <a:p>
              <a:pPr algn="just">
                <a:lnSpc>
                  <a:spcPts val="4199"/>
                </a:lnSpc>
              </a:pP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reviver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anilina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abasedotetodesaba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anotaramadatadamaratona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ameodopoema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PALÍNDROMOS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2021- Fase 1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43937" y="4378877"/>
            <a:ext cx="9314425" cy="4540592"/>
            <a:chOff x="0" y="0"/>
            <a:chExt cx="2814670" cy="13720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14670" cy="1372094"/>
            </a:xfrm>
            <a:custGeom>
              <a:avLst/>
              <a:gdLst/>
              <a:ahLst/>
              <a:cxnLst/>
              <a:rect r="r" b="b" t="t" l="l"/>
              <a:pathLst>
                <a:path h="1372094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1318899"/>
                  </a:lnTo>
                  <a:cubicBezTo>
                    <a:pt x="2814670" y="1348278"/>
                    <a:pt x="2790853" y="1372094"/>
                    <a:pt x="2761474" y="1372094"/>
                  </a:cubicBezTo>
                  <a:lnTo>
                    <a:pt x="53195" y="1372094"/>
                  </a:lnTo>
                  <a:cubicBezTo>
                    <a:pt x="39087" y="1372094"/>
                    <a:pt x="25557" y="1366489"/>
                    <a:pt x="15581" y="1356513"/>
                  </a:cubicBezTo>
                  <a:cubicBezTo>
                    <a:pt x="5604" y="1346537"/>
                    <a:pt x="0" y="1333007"/>
                    <a:pt x="0" y="1318899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814670" cy="14292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                               REVIVER: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R                                                                      R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                                                                       E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V                                                                      V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I                                                                        I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V                                                                      V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                                                                       E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R                                                                       R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768144" y="9175773"/>
            <a:ext cx="7476548" cy="1107988"/>
            <a:chOff x="0" y="0"/>
            <a:chExt cx="2259293" cy="33481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59293" cy="334816"/>
            </a:xfrm>
            <a:custGeom>
              <a:avLst/>
              <a:gdLst/>
              <a:ahLst/>
              <a:cxnLst/>
              <a:rect r="r" b="b" t="t" l="l"/>
              <a:pathLst>
                <a:path h="334816" w="2259293">
                  <a:moveTo>
                    <a:pt x="66272" y="0"/>
                  </a:moveTo>
                  <a:lnTo>
                    <a:pt x="2193021" y="0"/>
                  </a:lnTo>
                  <a:cubicBezTo>
                    <a:pt x="2210597" y="0"/>
                    <a:pt x="2227454" y="6982"/>
                    <a:pt x="2239882" y="19411"/>
                  </a:cubicBezTo>
                  <a:cubicBezTo>
                    <a:pt x="2252310" y="31839"/>
                    <a:pt x="2259293" y="48695"/>
                    <a:pt x="2259293" y="66272"/>
                  </a:cubicBezTo>
                  <a:lnTo>
                    <a:pt x="2259293" y="268544"/>
                  </a:lnTo>
                  <a:cubicBezTo>
                    <a:pt x="2259293" y="305145"/>
                    <a:pt x="2229622" y="334816"/>
                    <a:pt x="2193021" y="334816"/>
                  </a:cubicBezTo>
                  <a:lnTo>
                    <a:pt x="66272" y="334816"/>
                  </a:lnTo>
                  <a:cubicBezTo>
                    <a:pt x="48695" y="334816"/>
                    <a:pt x="31839" y="327834"/>
                    <a:pt x="19411" y="315406"/>
                  </a:cubicBezTo>
                  <a:cubicBezTo>
                    <a:pt x="6982" y="302977"/>
                    <a:pt x="0" y="286121"/>
                    <a:pt x="0" y="268544"/>
                  </a:cubicBezTo>
                  <a:lnTo>
                    <a:pt x="0" y="66272"/>
                  </a:lnTo>
                  <a:cubicBezTo>
                    <a:pt x="0" y="48695"/>
                    <a:pt x="6982" y="31839"/>
                    <a:pt x="19411" y="19411"/>
                  </a:cubicBezTo>
                  <a:cubicBezTo>
                    <a:pt x="31839" y="6982"/>
                    <a:pt x="48695" y="0"/>
                    <a:pt x="66272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259293" cy="38244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Portanto reviver é palíndromo!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028700" y="5434330"/>
            <a:ext cx="61553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028700" y="5939155"/>
            <a:ext cx="61553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1028700" y="6424930"/>
            <a:ext cx="61553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1028700" y="6910705"/>
            <a:ext cx="61553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1028700" y="7396480"/>
            <a:ext cx="61553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1028700" y="7882255"/>
            <a:ext cx="61553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1028700" y="8369837"/>
            <a:ext cx="61553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7048" y="0"/>
            <a:ext cx="10289383" cy="10289383"/>
          </a:xfrm>
          <a:custGeom>
            <a:avLst/>
            <a:gdLst/>
            <a:ahLst/>
            <a:cxnLst/>
            <a:rect r="r" b="b" t="t" l="l"/>
            <a:pathLst>
              <a:path h="10289383" w="10289383">
                <a:moveTo>
                  <a:pt x="0" y="0"/>
                </a:moveTo>
                <a:lnTo>
                  <a:pt x="10289383" y="0"/>
                </a:lnTo>
                <a:lnTo>
                  <a:pt x="10289383" y="10289383"/>
                </a:lnTo>
                <a:lnTo>
                  <a:pt x="0" y="1028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000"/>
              </a:blip>
              <a:stretch>
                <a:fillRect l="0" t="-568" r="0" b="-56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368249" y="2369669"/>
            <a:ext cx="7476548" cy="6549800"/>
            <a:chOff x="0" y="0"/>
            <a:chExt cx="2259293" cy="19792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9293" cy="1979244"/>
            </a:xfrm>
            <a:custGeom>
              <a:avLst/>
              <a:gdLst/>
              <a:ahLst/>
              <a:cxnLst/>
              <a:rect r="r" b="b" t="t" l="l"/>
              <a:pathLst>
                <a:path h="1979244" w="2259293">
                  <a:moveTo>
                    <a:pt x="66272" y="0"/>
                  </a:moveTo>
                  <a:lnTo>
                    <a:pt x="2193021" y="0"/>
                  </a:lnTo>
                  <a:cubicBezTo>
                    <a:pt x="2210597" y="0"/>
                    <a:pt x="2227454" y="6982"/>
                    <a:pt x="2239882" y="19411"/>
                  </a:cubicBezTo>
                  <a:cubicBezTo>
                    <a:pt x="2252310" y="31839"/>
                    <a:pt x="2259293" y="48695"/>
                    <a:pt x="2259293" y="66272"/>
                  </a:cubicBezTo>
                  <a:lnTo>
                    <a:pt x="2259293" y="1912973"/>
                  </a:lnTo>
                  <a:cubicBezTo>
                    <a:pt x="2259293" y="1949573"/>
                    <a:pt x="2229622" y="1979244"/>
                    <a:pt x="2193021" y="1979244"/>
                  </a:cubicBezTo>
                  <a:lnTo>
                    <a:pt x="66272" y="1979244"/>
                  </a:lnTo>
                  <a:cubicBezTo>
                    <a:pt x="48695" y="1979244"/>
                    <a:pt x="31839" y="1972262"/>
                    <a:pt x="19411" y="1959834"/>
                  </a:cubicBezTo>
                  <a:cubicBezTo>
                    <a:pt x="6982" y="1947405"/>
                    <a:pt x="0" y="1930549"/>
                    <a:pt x="0" y="1912973"/>
                  </a:cubicBezTo>
                  <a:lnTo>
                    <a:pt x="0" y="66272"/>
                  </a:lnTo>
                  <a:cubicBezTo>
                    <a:pt x="0" y="48695"/>
                    <a:pt x="6982" y="31839"/>
                    <a:pt x="19411" y="19411"/>
                  </a:cubicBezTo>
                  <a:cubicBezTo>
                    <a:pt x="31839" y="6982"/>
                    <a:pt x="48695" y="0"/>
                    <a:pt x="66272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59293" cy="20268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Questão 1. Qual das alternativas abaixo não é um palíndromo? </a:t>
              </a:r>
            </a:p>
            <a:p>
              <a:pPr algn="just">
                <a:lnSpc>
                  <a:spcPts val="4199"/>
                </a:lnSpc>
              </a:pP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reviver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anilina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abasedotetodesaba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anotaramadatadamaratona </a:t>
              </a:r>
            </a:p>
            <a:p>
              <a:pPr algn="just" marL="712465" indent="-356233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ameodopoema 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PALÍNDROMOS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2021- Fase 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70047" y="1925784"/>
            <a:ext cx="9314425" cy="7017092"/>
            <a:chOff x="0" y="0"/>
            <a:chExt cx="2814670" cy="21204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14670" cy="2120452"/>
            </a:xfrm>
            <a:custGeom>
              <a:avLst/>
              <a:gdLst/>
              <a:ahLst/>
              <a:cxnLst/>
              <a:rect r="r" b="b" t="t" l="l"/>
              <a:pathLst>
                <a:path h="2120452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2067257"/>
                  </a:lnTo>
                  <a:cubicBezTo>
                    <a:pt x="2814670" y="2081365"/>
                    <a:pt x="2809065" y="2094896"/>
                    <a:pt x="2799089" y="2104872"/>
                  </a:cubicBezTo>
                  <a:cubicBezTo>
                    <a:pt x="2789113" y="2114848"/>
                    <a:pt x="2775583" y="2120452"/>
                    <a:pt x="2761474" y="2120452"/>
                  </a:cubicBezTo>
                  <a:lnTo>
                    <a:pt x="53195" y="2120452"/>
                  </a:lnTo>
                  <a:cubicBezTo>
                    <a:pt x="23816" y="2120452"/>
                    <a:pt x="0" y="2096636"/>
                    <a:pt x="0" y="2067257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814670" cy="217760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                   AMEODOPOEMA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                                                                   A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                                                                  M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                                                                    E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O                                                                   O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                                                                    P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O                                                                   O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                                                                    D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O                                                                    O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                                                                     E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                                                                   M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                                                                    A</a:t>
              </a:r>
            </a:p>
            <a:p>
              <a:pPr algn="just">
                <a:lnSpc>
                  <a:spcPts val="391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120353" y="9181395"/>
            <a:ext cx="9419920" cy="1107988"/>
            <a:chOff x="0" y="0"/>
            <a:chExt cx="2846549" cy="3348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46549" cy="334816"/>
            </a:xfrm>
            <a:custGeom>
              <a:avLst/>
              <a:gdLst/>
              <a:ahLst/>
              <a:cxnLst/>
              <a:rect r="r" b="b" t="t" l="l"/>
              <a:pathLst>
                <a:path h="334816" w="2846549">
                  <a:moveTo>
                    <a:pt x="52599" y="0"/>
                  </a:moveTo>
                  <a:lnTo>
                    <a:pt x="2793949" y="0"/>
                  </a:lnTo>
                  <a:cubicBezTo>
                    <a:pt x="2822999" y="0"/>
                    <a:pt x="2846549" y="23550"/>
                    <a:pt x="2846549" y="52599"/>
                  </a:cubicBezTo>
                  <a:lnTo>
                    <a:pt x="2846549" y="282217"/>
                  </a:lnTo>
                  <a:cubicBezTo>
                    <a:pt x="2846549" y="311267"/>
                    <a:pt x="2822999" y="334816"/>
                    <a:pt x="2793949" y="334816"/>
                  </a:cubicBezTo>
                  <a:lnTo>
                    <a:pt x="52599" y="334816"/>
                  </a:lnTo>
                  <a:cubicBezTo>
                    <a:pt x="23550" y="334816"/>
                    <a:pt x="0" y="311267"/>
                    <a:pt x="0" y="282217"/>
                  </a:cubicBezTo>
                  <a:lnTo>
                    <a:pt x="0" y="52599"/>
                  </a:lnTo>
                  <a:cubicBezTo>
                    <a:pt x="0" y="23550"/>
                    <a:pt x="23550" y="0"/>
                    <a:pt x="52599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846549" cy="38244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Portanto ameodopoema não é palíndromo!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028700" y="2998636"/>
            <a:ext cx="58708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028700" y="4434205"/>
            <a:ext cx="58708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028700" y="5415280"/>
            <a:ext cx="58708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1028700" y="6435674"/>
            <a:ext cx="58708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028700" y="7004602"/>
            <a:ext cx="58708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1028700" y="7414177"/>
            <a:ext cx="58708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1028700" y="7825693"/>
            <a:ext cx="58708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1028700" y="3943667"/>
            <a:ext cx="58708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1028700" y="3453130"/>
            <a:ext cx="58708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V="true">
            <a:off x="1031821" y="4891146"/>
            <a:ext cx="5867754" cy="10241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1029101" y="4891146"/>
            <a:ext cx="5870474" cy="10241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7048" y="0"/>
            <a:ext cx="10289383" cy="10289383"/>
          </a:xfrm>
          <a:custGeom>
            <a:avLst/>
            <a:gdLst/>
            <a:ahLst/>
            <a:cxnLst/>
            <a:rect r="r" b="b" t="t" l="l"/>
            <a:pathLst>
              <a:path h="10289383" w="10289383">
                <a:moveTo>
                  <a:pt x="0" y="0"/>
                </a:moveTo>
                <a:lnTo>
                  <a:pt x="10289383" y="0"/>
                </a:lnTo>
                <a:lnTo>
                  <a:pt x="10289383" y="10289383"/>
                </a:lnTo>
                <a:lnTo>
                  <a:pt x="0" y="1028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947048" y="0"/>
            <a:ext cx="15685792" cy="10438182"/>
          </a:xfrm>
          <a:custGeom>
            <a:avLst/>
            <a:gdLst/>
            <a:ahLst/>
            <a:cxnLst/>
            <a:rect r="r" b="b" t="t" l="l"/>
            <a:pathLst>
              <a:path h="10438182" w="15685792">
                <a:moveTo>
                  <a:pt x="0" y="0"/>
                </a:moveTo>
                <a:lnTo>
                  <a:pt x="15685792" y="0"/>
                </a:lnTo>
                <a:lnTo>
                  <a:pt x="15685792" y="10438182"/>
                </a:lnTo>
                <a:lnTo>
                  <a:pt x="0" y="10438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4781" y="-645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TORNEIO DE TÊNIS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06309" y="1742712"/>
            <a:ext cx="9314425" cy="6950374"/>
            <a:chOff x="0" y="0"/>
            <a:chExt cx="2814670" cy="21002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4670" cy="2100291"/>
            </a:xfrm>
            <a:custGeom>
              <a:avLst/>
              <a:gdLst/>
              <a:ahLst/>
              <a:cxnLst/>
              <a:rect r="r" b="b" t="t" l="l"/>
              <a:pathLst>
                <a:path h="2100291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2047096"/>
                  </a:lnTo>
                  <a:cubicBezTo>
                    <a:pt x="2814670" y="2061204"/>
                    <a:pt x="2809065" y="2074735"/>
                    <a:pt x="2799089" y="2084711"/>
                  </a:cubicBezTo>
                  <a:cubicBezTo>
                    <a:pt x="2789113" y="2094687"/>
                    <a:pt x="2775583" y="2100291"/>
                    <a:pt x="2761474" y="2100291"/>
                  </a:cubicBezTo>
                  <a:lnTo>
                    <a:pt x="53195" y="2100291"/>
                  </a:lnTo>
                  <a:cubicBezTo>
                    <a:pt x="39087" y="2100291"/>
                    <a:pt x="25557" y="2094687"/>
                    <a:pt x="15581" y="2084711"/>
                  </a:cubicBezTo>
                  <a:cubicBezTo>
                    <a:pt x="5604" y="2074735"/>
                    <a:pt x="0" y="2061204"/>
                    <a:pt x="0" y="2047096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814670" cy="21479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No torneio de Roland Garros, um dos mais tradicionais torneios de tênis do mundo, realizado em Paris, participam 128 tenistas. Em cada partida participam dois jogadores, sendo que o vencedor passa para a próxima fase e o perdedor é eliminado do torneio. A cada rodada, os tenistas que ainda continuam no torneio participam de exatamente uma partida.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2021- Fase 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945905" y="1173391"/>
            <a:ext cx="8070667" cy="4270288"/>
            <a:chOff x="0" y="0"/>
            <a:chExt cx="2438826" cy="12904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826" cy="1290412"/>
            </a:xfrm>
            <a:custGeom>
              <a:avLst/>
              <a:gdLst/>
              <a:ahLst/>
              <a:cxnLst/>
              <a:rect r="r" b="b" t="t" l="l"/>
              <a:pathLst>
                <a:path h="1290412" w="2438826">
                  <a:moveTo>
                    <a:pt x="61393" y="0"/>
                  </a:moveTo>
                  <a:lnTo>
                    <a:pt x="2377433" y="0"/>
                  </a:lnTo>
                  <a:cubicBezTo>
                    <a:pt x="2393715" y="0"/>
                    <a:pt x="2409331" y="6468"/>
                    <a:pt x="2420844" y="17982"/>
                  </a:cubicBezTo>
                  <a:cubicBezTo>
                    <a:pt x="2432358" y="29495"/>
                    <a:pt x="2438826" y="45111"/>
                    <a:pt x="2438826" y="61393"/>
                  </a:cubicBezTo>
                  <a:lnTo>
                    <a:pt x="2438826" y="1229019"/>
                  </a:lnTo>
                  <a:cubicBezTo>
                    <a:pt x="2438826" y="1245302"/>
                    <a:pt x="2432358" y="1260917"/>
                    <a:pt x="2420844" y="1272431"/>
                  </a:cubicBezTo>
                  <a:cubicBezTo>
                    <a:pt x="2409331" y="1283944"/>
                    <a:pt x="2393715" y="1290412"/>
                    <a:pt x="2377433" y="1290412"/>
                  </a:cubicBezTo>
                  <a:lnTo>
                    <a:pt x="61393" y="1290412"/>
                  </a:lnTo>
                  <a:cubicBezTo>
                    <a:pt x="45111" y="1290412"/>
                    <a:pt x="29495" y="1283944"/>
                    <a:pt x="17982" y="1272431"/>
                  </a:cubicBezTo>
                  <a:cubicBezTo>
                    <a:pt x="6468" y="1260917"/>
                    <a:pt x="0" y="1245302"/>
                    <a:pt x="0" y="1229019"/>
                  </a:cubicBezTo>
                  <a:lnTo>
                    <a:pt x="0" y="61393"/>
                  </a:lnTo>
                  <a:cubicBezTo>
                    <a:pt x="0" y="45111"/>
                    <a:pt x="6468" y="29495"/>
                    <a:pt x="17982" y="17982"/>
                  </a:cubicBezTo>
                  <a:cubicBezTo>
                    <a:pt x="29495" y="6468"/>
                    <a:pt x="45111" y="0"/>
                    <a:pt x="6139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438826" cy="13380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Questão 1. Qual o número total de partidas desse torneio?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32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64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65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127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128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45905" y="5549987"/>
            <a:ext cx="8070667" cy="4270288"/>
            <a:chOff x="0" y="0"/>
            <a:chExt cx="2438826" cy="12904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826" cy="1290412"/>
            </a:xfrm>
            <a:custGeom>
              <a:avLst/>
              <a:gdLst/>
              <a:ahLst/>
              <a:cxnLst/>
              <a:rect r="r" b="b" t="t" l="l"/>
              <a:pathLst>
                <a:path h="1290412" w="2438826">
                  <a:moveTo>
                    <a:pt x="61393" y="0"/>
                  </a:moveTo>
                  <a:lnTo>
                    <a:pt x="2377433" y="0"/>
                  </a:lnTo>
                  <a:cubicBezTo>
                    <a:pt x="2393715" y="0"/>
                    <a:pt x="2409331" y="6468"/>
                    <a:pt x="2420844" y="17982"/>
                  </a:cubicBezTo>
                  <a:cubicBezTo>
                    <a:pt x="2432358" y="29495"/>
                    <a:pt x="2438826" y="45111"/>
                    <a:pt x="2438826" y="61393"/>
                  </a:cubicBezTo>
                  <a:lnTo>
                    <a:pt x="2438826" y="1229019"/>
                  </a:lnTo>
                  <a:cubicBezTo>
                    <a:pt x="2438826" y="1245302"/>
                    <a:pt x="2432358" y="1260917"/>
                    <a:pt x="2420844" y="1272431"/>
                  </a:cubicBezTo>
                  <a:cubicBezTo>
                    <a:pt x="2409331" y="1283944"/>
                    <a:pt x="2393715" y="1290412"/>
                    <a:pt x="2377433" y="1290412"/>
                  </a:cubicBezTo>
                  <a:lnTo>
                    <a:pt x="61393" y="1290412"/>
                  </a:lnTo>
                  <a:cubicBezTo>
                    <a:pt x="45111" y="1290412"/>
                    <a:pt x="29495" y="1283944"/>
                    <a:pt x="17982" y="1272431"/>
                  </a:cubicBezTo>
                  <a:cubicBezTo>
                    <a:pt x="6468" y="1260917"/>
                    <a:pt x="0" y="1245302"/>
                    <a:pt x="0" y="1229019"/>
                  </a:cubicBezTo>
                  <a:lnTo>
                    <a:pt x="0" y="61393"/>
                  </a:lnTo>
                  <a:cubicBezTo>
                    <a:pt x="0" y="45111"/>
                    <a:pt x="6468" y="29495"/>
                    <a:pt x="17982" y="17982"/>
                  </a:cubicBezTo>
                  <a:cubicBezTo>
                    <a:pt x="29495" y="6468"/>
                    <a:pt x="45111" y="0"/>
                    <a:pt x="6139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438826" cy="13380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Questão 2. Qual o número total de rodadas desse torneio?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6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7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8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64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128 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7048" y="0"/>
            <a:ext cx="10289383" cy="10289383"/>
          </a:xfrm>
          <a:custGeom>
            <a:avLst/>
            <a:gdLst/>
            <a:ahLst/>
            <a:cxnLst/>
            <a:rect r="r" b="b" t="t" l="l"/>
            <a:pathLst>
              <a:path h="10289383" w="10289383">
                <a:moveTo>
                  <a:pt x="0" y="0"/>
                </a:moveTo>
                <a:lnTo>
                  <a:pt x="10289383" y="0"/>
                </a:lnTo>
                <a:lnTo>
                  <a:pt x="10289383" y="10289383"/>
                </a:lnTo>
                <a:lnTo>
                  <a:pt x="0" y="1028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947048" y="0"/>
            <a:ext cx="15685792" cy="10438182"/>
          </a:xfrm>
          <a:custGeom>
            <a:avLst/>
            <a:gdLst/>
            <a:ahLst/>
            <a:cxnLst/>
            <a:rect r="r" b="b" t="t" l="l"/>
            <a:pathLst>
              <a:path h="10438182" w="15685792">
                <a:moveTo>
                  <a:pt x="0" y="0"/>
                </a:moveTo>
                <a:lnTo>
                  <a:pt x="15685792" y="0"/>
                </a:lnTo>
                <a:lnTo>
                  <a:pt x="15685792" y="10438182"/>
                </a:lnTo>
                <a:lnTo>
                  <a:pt x="0" y="10438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4781" y="-645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TORNEIO DE TÊNIS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06309" y="1742712"/>
            <a:ext cx="9314425" cy="3167275"/>
            <a:chOff x="0" y="0"/>
            <a:chExt cx="2814670" cy="957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4670" cy="957100"/>
            </a:xfrm>
            <a:custGeom>
              <a:avLst/>
              <a:gdLst/>
              <a:ahLst/>
              <a:cxnLst/>
              <a:rect r="r" b="b" t="t" l="l"/>
              <a:pathLst>
                <a:path h="957100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903905"/>
                  </a:lnTo>
                  <a:cubicBezTo>
                    <a:pt x="2814670" y="918013"/>
                    <a:pt x="2809065" y="931543"/>
                    <a:pt x="2799089" y="941519"/>
                  </a:cubicBezTo>
                  <a:cubicBezTo>
                    <a:pt x="2789113" y="951495"/>
                    <a:pt x="2775583" y="957100"/>
                    <a:pt x="2761474" y="957100"/>
                  </a:cubicBezTo>
                  <a:lnTo>
                    <a:pt x="53195" y="957100"/>
                  </a:lnTo>
                  <a:cubicBezTo>
                    <a:pt x="23816" y="957100"/>
                    <a:pt x="0" y="933283"/>
                    <a:pt x="0" y="903905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814670" cy="10047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Para resolver devemos pensar que cada partida de tênis tem 2 jogadores, e que sempre apos uma partida um deles será eliminado do torneio.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2021- Fase 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945905" y="1173391"/>
            <a:ext cx="8070667" cy="4270288"/>
            <a:chOff x="0" y="0"/>
            <a:chExt cx="2438826" cy="12904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826" cy="1290412"/>
            </a:xfrm>
            <a:custGeom>
              <a:avLst/>
              <a:gdLst/>
              <a:ahLst/>
              <a:cxnLst/>
              <a:rect r="r" b="b" t="t" l="l"/>
              <a:pathLst>
                <a:path h="1290412" w="2438826">
                  <a:moveTo>
                    <a:pt x="61393" y="0"/>
                  </a:moveTo>
                  <a:lnTo>
                    <a:pt x="2377433" y="0"/>
                  </a:lnTo>
                  <a:cubicBezTo>
                    <a:pt x="2393715" y="0"/>
                    <a:pt x="2409331" y="6468"/>
                    <a:pt x="2420844" y="17982"/>
                  </a:cubicBezTo>
                  <a:cubicBezTo>
                    <a:pt x="2432358" y="29495"/>
                    <a:pt x="2438826" y="45111"/>
                    <a:pt x="2438826" y="61393"/>
                  </a:cubicBezTo>
                  <a:lnTo>
                    <a:pt x="2438826" y="1229019"/>
                  </a:lnTo>
                  <a:cubicBezTo>
                    <a:pt x="2438826" y="1245302"/>
                    <a:pt x="2432358" y="1260917"/>
                    <a:pt x="2420844" y="1272431"/>
                  </a:cubicBezTo>
                  <a:cubicBezTo>
                    <a:pt x="2409331" y="1283944"/>
                    <a:pt x="2393715" y="1290412"/>
                    <a:pt x="2377433" y="1290412"/>
                  </a:cubicBezTo>
                  <a:lnTo>
                    <a:pt x="61393" y="1290412"/>
                  </a:lnTo>
                  <a:cubicBezTo>
                    <a:pt x="45111" y="1290412"/>
                    <a:pt x="29495" y="1283944"/>
                    <a:pt x="17982" y="1272431"/>
                  </a:cubicBezTo>
                  <a:cubicBezTo>
                    <a:pt x="6468" y="1260917"/>
                    <a:pt x="0" y="1245302"/>
                    <a:pt x="0" y="1229019"/>
                  </a:cubicBezTo>
                  <a:lnTo>
                    <a:pt x="0" y="61393"/>
                  </a:lnTo>
                  <a:cubicBezTo>
                    <a:pt x="0" y="45111"/>
                    <a:pt x="6468" y="29495"/>
                    <a:pt x="17982" y="17982"/>
                  </a:cubicBezTo>
                  <a:cubicBezTo>
                    <a:pt x="29495" y="6468"/>
                    <a:pt x="45111" y="0"/>
                    <a:pt x="6139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438826" cy="13380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Questão 1. Qual o número total de partidas desse torneio?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32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64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65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127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128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45905" y="5549987"/>
            <a:ext cx="8070667" cy="4270288"/>
            <a:chOff x="0" y="0"/>
            <a:chExt cx="2438826" cy="12904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826" cy="1290412"/>
            </a:xfrm>
            <a:custGeom>
              <a:avLst/>
              <a:gdLst/>
              <a:ahLst/>
              <a:cxnLst/>
              <a:rect r="r" b="b" t="t" l="l"/>
              <a:pathLst>
                <a:path h="1290412" w="2438826">
                  <a:moveTo>
                    <a:pt x="61393" y="0"/>
                  </a:moveTo>
                  <a:lnTo>
                    <a:pt x="2377433" y="0"/>
                  </a:lnTo>
                  <a:cubicBezTo>
                    <a:pt x="2393715" y="0"/>
                    <a:pt x="2409331" y="6468"/>
                    <a:pt x="2420844" y="17982"/>
                  </a:cubicBezTo>
                  <a:cubicBezTo>
                    <a:pt x="2432358" y="29495"/>
                    <a:pt x="2438826" y="45111"/>
                    <a:pt x="2438826" y="61393"/>
                  </a:cubicBezTo>
                  <a:lnTo>
                    <a:pt x="2438826" y="1229019"/>
                  </a:lnTo>
                  <a:cubicBezTo>
                    <a:pt x="2438826" y="1245302"/>
                    <a:pt x="2432358" y="1260917"/>
                    <a:pt x="2420844" y="1272431"/>
                  </a:cubicBezTo>
                  <a:cubicBezTo>
                    <a:pt x="2409331" y="1283944"/>
                    <a:pt x="2393715" y="1290412"/>
                    <a:pt x="2377433" y="1290412"/>
                  </a:cubicBezTo>
                  <a:lnTo>
                    <a:pt x="61393" y="1290412"/>
                  </a:lnTo>
                  <a:cubicBezTo>
                    <a:pt x="45111" y="1290412"/>
                    <a:pt x="29495" y="1283944"/>
                    <a:pt x="17982" y="1272431"/>
                  </a:cubicBezTo>
                  <a:cubicBezTo>
                    <a:pt x="6468" y="1260917"/>
                    <a:pt x="0" y="1245302"/>
                    <a:pt x="0" y="1229019"/>
                  </a:cubicBezTo>
                  <a:lnTo>
                    <a:pt x="0" y="61393"/>
                  </a:lnTo>
                  <a:cubicBezTo>
                    <a:pt x="0" y="45111"/>
                    <a:pt x="6468" y="29495"/>
                    <a:pt x="17982" y="17982"/>
                  </a:cubicBezTo>
                  <a:cubicBezTo>
                    <a:pt x="29495" y="6468"/>
                    <a:pt x="45111" y="0"/>
                    <a:pt x="6139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438826" cy="13380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Questão 2. Qual o número total de rodadas desse torneio?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6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7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8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64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128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06309" y="5434330"/>
            <a:ext cx="9314425" cy="3203488"/>
            <a:chOff x="0" y="0"/>
            <a:chExt cx="2814670" cy="96804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814670" cy="968043"/>
            </a:xfrm>
            <a:custGeom>
              <a:avLst/>
              <a:gdLst/>
              <a:ahLst/>
              <a:cxnLst/>
              <a:rect r="r" b="b" t="t" l="l"/>
              <a:pathLst>
                <a:path h="968043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914847"/>
                  </a:lnTo>
                  <a:cubicBezTo>
                    <a:pt x="2814670" y="928956"/>
                    <a:pt x="2809065" y="942486"/>
                    <a:pt x="2799089" y="952462"/>
                  </a:cubicBezTo>
                  <a:cubicBezTo>
                    <a:pt x="2789113" y="962438"/>
                    <a:pt x="2775583" y="968043"/>
                    <a:pt x="2761474" y="968043"/>
                  </a:cubicBezTo>
                  <a:lnTo>
                    <a:pt x="53195" y="968043"/>
                  </a:lnTo>
                  <a:cubicBezTo>
                    <a:pt x="23816" y="968043"/>
                    <a:pt x="0" y="944226"/>
                    <a:pt x="0" y="914847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814670" cy="101566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Por exemplo, na primeira rodada teremos 64 partidas, pois temos 128 jogadores. Depois na segunda rodada, teremos 32 partidas, pois teremos 64 jogadores. Percebe um padrão?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7048" y="0"/>
            <a:ext cx="10289383" cy="10289383"/>
          </a:xfrm>
          <a:custGeom>
            <a:avLst/>
            <a:gdLst/>
            <a:ahLst/>
            <a:cxnLst/>
            <a:rect r="r" b="b" t="t" l="l"/>
            <a:pathLst>
              <a:path h="10289383" w="10289383">
                <a:moveTo>
                  <a:pt x="0" y="0"/>
                </a:moveTo>
                <a:lnTo>
                  <a:pt x="10289383" y="0"/>
                </a:lnTo>
                <a:lnTo>
                  <a:pt x="10289383" y="10289383"/>
                </a:lnTo>
                <a:lnTo>
                  <a:pt x="0" y="1028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947048" y="0"/>
            <a:ext cx="15685792" cy="10438182"/>
          </a:xfrm>
          <a:custGeom>
            <a:avLst/>
            <a:gdLst/>
            <a:ahLst/>
            <a:cxnLst/>
            <a:rect r="r" b="b" t="t" l="l"/>
            <a:pathLst>
              <a:path h="10438182" w="15685792">
                <a:moveTo>
                  <a:pt x="0" y="0"/>
                </a:moveTo>
                <a:lnTo>
                  <a:pt x="15685792" y="0"/>
                </a:lnTo>
                <a:lnTo>
                  <a:pt x="15685792" y="10438182"/>
                </a:lnTo>
                <a:lnTo>
                  <a:pt x="0" y="10438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4781" y="-645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TORNEIO DE TÊNIS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2021- Fase 1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31480" y="1173391"/>
            <a:ext cx="6075471" cy="1727624"/>
            <a:chOff x="0" y="0"/>
            <a:chExt cx="1835910" cy="5220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35910" cy="522060"/>
            </a:xfrm>
            <a:custGeom>
              <a:avLst/>
              <a:gdLst/>
              <a:ahLst/>
              <a:cxnLst/>
              <a:rect r="r" b="b" t="t" l="l"/>
              <a:pathLst>
                <a:path h="522060" w="1835910">
                  <a:moveTo>
                    <a:pt x="81555" y="0"/>
                  </a:moveTo>
                  <a:lnTo>
                    <a:pt x="1754355" y="0"/>
                  </a:lnTo>
                  <a:cubicBezTo>
                    <a:pt x="1799396" y="0"/>
                    <a:pt x="1835910" y="36513"/>
                    <a:pt x="1835910" y="81555"/>
                  </a:cubicBezTo>
                  <a:lnTo>
                    <a:pt x="1835910" y="440506"/>
                  </a:lnTo>
                  <a:cubicBezTo>
                    <a:pt x="1835910" y="462135"/>
                    <a:pt x="1827317" y="482879"/>
                    <a:pt x="1812023" y="498174"/>
                  </a:cubicBezTo>
                  <a:cubicBezTo>
                    <a:pt x="1796728" y="513468"/>
                    <a:pt x="1775985" y="522060"/>
                    <a:pt x="1754355" y="522060"/>
                  </a:cubicBezTo>
                  <a:lnTo>
                    <a:pt x="81555" y="522060"/>
                  </a:lnTo>
                  <a:cubicBezTo>
                    <a:pt x="59925" y="522060"/>
                    <a:pt x="39181" y="513468"/>
                    <a:pt x="23887" y="498174"/>
                  </a:cubicBezTo>
                  <a:cubicBezTo>
                    <a:pt x="8592" y="482879"/>
                    <a:pt x="0" y="462135"/>
                    <a:pt x="0" y="440506"/>
                  </a:cubicBezTo>
                  <a:lnTo>
                    <a:pt x="0" y="81555"/>
                  </a:lnTo>
                  <a:cubicBezTo>
                    <a:pt x="0" y="59925"/>
                    <a:pt x="8592" y="39181"/>
                    <a:pt x="23887" y="23887"/>
                  </a:cubicBezTo>
                  <a:cubicBezTo>
                    <a:pt x="39181" y="8592"/>
                    <a:pt x="59925" y="0"/>
                    <a:pt x="81555" y="0"/>
                  </a:cubicBezTo>
                  <a:close/>
                </a:path>
              </a:pathLst>
            </a:custGeom>
            <a:solidFill>
              <a:srgbClr val="387EB8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835910" cy="56968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Dica: Monte uma tabela!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06951" y="1314087"/>
            <a:ext cx="11581049" cy="8487138"/>
            <a:chOff x="0" y="0"/>
            <a:chExt cx="3499607" cy="2564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99607" cy="2564677"/>
            </a:xfrm>
            <a:custGeom>
              <a:avLst/>
              <a:gdLst/>
              <a:ahLst/>
              <a:cxnLst/>
              <a:rect r="r" b="b" t="t" l="l"/>
              <a:pathLst>
                <a:path h="2564677" w="3499607">
                  <a:moveTo>
                    <a:pt x="42784" y="0"/>
                  </a:moveTo>
                  <a:lnTo>
                    <a:pt x="3456823" y="0"/>
                  </a:lnTo>
                  <a:cubicBezTo>
                    <a:pt x="3468170" y="0"/>
                    <a:pt x="3479052" y="4508"/>
                    <a:pt x="3487076" y="12531"/>
                  </a:cubicBezTo>
                  <a:cubicBezTo>
                    <a:pt x="3495099" y="20555"/>
                    <a:pt x="3499607" y="31437"/>
                    <a:pt x="3499607" y="42784"/>
                  </a:cubicBezTo>
                  <a:lnTo>
                    <a:pt x="3499607" y="2521893"/>
                  </a:lnTo>
                  <a:cubicBezTo>
                    <a:pt x="3499607" y="2533240"/>
                    <a:pt x="3495099" y="2544122"/>
                    <a:pt x="3487076" y="2552146"/>
                  </a:cubicBezTo>
                  <a:cubicBezTo>
                    <a:pt x="3479052" y="2560169"/>
                    <a:pt x="3468170" y="2564677"/>
                    <a:pt x="3456823" y="2564677"/>
                  </a:cubicBezTo>
                  <a:lnTo>
                    <a:pt x="42784" y="2564677"/>
                  </a:lnTo>
                  <a:cubicBezTo>
                    <a:pt x="31437" y="2564677"/>
                    <a:pt x="20555" y="2560169"/>
                    <a:pt x="12531" y="2552146"/>
                  </a:cubicBezTo>
                  <a:cubicBezTo>
                    <a:pt x="4508" y="2544122"/>
                    <a:pt x="0" y="2533240"/>
                    <a:pt x="0" y="2521893"/>
                  </a:cubicBezTo>
                  <a:lnTo>
                    <a:pt x="0" y="42784"/>
                  </a:lnTo>
                  <a:cubicBezTo>
                    <a:pt x="0" y="31437"/>
                    <a:pt x="4508" y="20555"/>
                    <a:pt x="12531" y="12531"/>
                  </a:cubicBezTo>
                  <a:cubicBezTo>
                    <a:pt x="20555" y="4508"/>
                    <a:pt x="31437" y="0"/>
                    <a:pt x="42784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499607" cy="261230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</a:p>
          </p:txBody>
        </p:sp>
      </p:grpSp>
      <p:graphicFrame>
        <p:nvGraphicFramePr>
          <p:cNvPr name="Table 19" id="19"/>
          <p:cNvGraphicFramePr>
            <a:graphicFrameLocks noGrp="true"/>
          </p:cNvGraphicFramePr>
          <p:nvPr/>
        </p:nvGraphicFramePr>
        <p:xfrm>
          <a:off x="7218387" y="1555890"/>
          <a:ext cx="10571557" cy="8151775"/>
        </p:xfrm>
        <a:graphic>
          <a:graphicData uri="http://schemas.openxmlformats.org/drawingml/2006/table">
            <a:tbl>
              <a:tblPr/>
              <a:tblGrid>
                <a:gridCol w="3523852"/>
                <a:gridCol w="3260357"/>
                <a:gridCol w="3787348"/>
              </a:tblGrid>
              <a:tr h="13668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Numero de Jogadores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Número total de partidas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Número da rodada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</a:tr>
              <a:tr h="983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128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</a:tr>
              <a:tr h="9824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</a:tr>
              <a:tr h="9824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</a:tr>
              <a:tr h="9824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</a:tr>
              <a:tr h="9824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</a:tr>
              <a:tr h="9824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</a:tr>
              <a:tr h="8884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69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C16"/>
                    </a:solidFill>
                  </a:tcPr>
                </a:tc>
              </a:tr>
            </a:tbl>
          </a:graphicData>
        </a:graphic>
      </p:graphicFrame>
      <p:grpSp>
        <p:nvGrpSpPr>
          <p:cNvPr name="Group 20" id="20"/>
          <p:cNvGrpSpPr/>
          <p:nvPr/>
        </p:nvGrpSpPr>
        <p:grpSpPr>
          <a:xfrm rot="0">
            <a:off x="631480" y="3113896"/>
            <a:ext cx="5850002" cy="6006890"/>
            <a:chOff x="0" y="0"/>
            <a:chExt cx="1767777" cy="18151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67777" cy="1815186"/>
            </a:xfrm>
            <a:custGeom>
              <a:avLst/>
              <a:gdLst/>
              <a:ahLst/>
              <a:cxnLst/>
              <a:rect r="r" b="b" t="t" l="l"/>
              <a:pathLst>
                <a:path h="1815186" w="1767777">
                  <a:moveTo>
                    <a:pt x="84698" y="0"/>
                  </a:moveTo>
                  <a:lnTo>
                    <a:pt x="1683079" y="0"/>
                  </a:lnTo>
                  <a:cubicBezTo>
                    <a:pt x="1729856" y="0"/>
                    <a:pt x="1767777" y="37921"/>
                    <a:pt x="1767777" y="84698"/>
                  </a:cubicBezTo>
                  <a:lnTo>
                    <a:pt x="1767777" y="1730488"/>
                  </a:lnTo>
                  <a:cubicBezTo>
                    <a:pt x="1767777" y="1777265"/>
                    <a:pt x="1729856" y="1815186"/>
                    <a:pt x="1683079" y="1815186"/>
                  </a:cubicBezTo>
                  <a:lnTo>
                    <a:pt x="84698" y="1815186"/>
                  </a:lnTo>
                  <a:cubicBezTo>
                    <a:pt x="37921" y="1815186"/>
                    <a:pt x="0" y="1777265"/>
                    <a:pt x="0" y="1730488"/>
                  </a:cubicBezTo>
                  <a:lnTo>
                    <a:pt x="0" y="84698"/>
                  </a:lnTo>
                  <a:cubicBezTo>
                    <a:pt x="0" y="37921"/>
                    <a:pt x="37921" y="0"/>
                    <a:pt x="84698" y="0"/>
                  </a:cubicBezTo>
                  <a:close/>
                </a:path>
              </a:pathLst>
            </a:custGeom>
            <a:solidFill>
              <a:srgbClr val="169D5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1767777" cy="1910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48"/>
                </a:lnSpc>
              </a:pPr>
              <a:r>
                <a:rPr lang="en-US" sz="4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Somando o número total de partida de cada rodada, temos 127. e observando a tabela temos 7 rodadas!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340501"/>
            <a:ext cx="3766113" cy="2187658"/>
            <a:chOff x="0" y="0"/>
            <a:chExt cx="1138059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8059" cy="661075"/>
            </a:xfrm>
            <a:custGeom>
              <a:avLst/>
              <a:gdLst/>
              <a:ahLst/>
              <a:cxnLst/>
              <a:rect r="r" b="b" t="t" l="l"/>
              <a:pathLst>
                <a:path h="661075" w="1138059">
                  <a:moveTo>
                    <a:pt x="131563" y="0"/>
                  </a:moveTo>
                  <a:lnTo>
                    <a:pt x="1006495" y="0"/>
                  </a:lnTo>
                  <a:cubicBezTo>
                    <a:pt x="1041388" y="0"/>
                    <a:pt x="1074852" y="13861"/>
                    <a:pt x="1099525" y="38534"/>
                  </a:cubicBezTo>
                  <a:cubicBezTo>
                    <a:pt x="1124198" y="63207"/>
                    <a:pt x="1138059" y="96671"/>
                    <a:pt x="1138059" y="131563"/>
                  </a:cubicBezTo>
                  <a:lnTo>
                    <a:pt x="1138059" y="529512"/>
                  </a:lnTo>
                  <a:cubicBezTo>
                    <a:pt x="1138059" y="602172"/>
                    <a:pt x="1079156" y="661075"/>
                    <a:pt x="1006495" y="661075"/>
                  </a:cubicBezTo>
                  <a:lnTo>
                    <a:pt x="131563" y="661075"/>
                  </a:lnTo>
                  <a:cubicBezTo>
                    <a:pt x="96671" y="661075"/>
                    <a:pt x="63207" y="647214"/>
                    <a:pt x="38534" y="622541"/>
                  </a:cubicBezTo>
                  <a:cubicBezTo>
                    <a:pt x="13861" y="597868"/>
                    <a:pt x="0" y="564404"/>
                    <a:pt x="0" y="529512"/>
                  </a:cubicBezTo>
                  <a:lnTo>
                    <a:pt x="0" y="131563"/>
                  </a:lnTo>
                  <a:cubicBezTo>
                    <a:pt x="0" y="96671"/>
                    <a:pt x="13861" y="63207"/>
                    <a:pt x="38534" y="38534"/>
                  </a:cubicBezTo>
                  <a:cubicBezTo>
                    <a:pt x="63207" y="13861"/>
                    <a:pt x="96671" y="0"/>
                    <a:pt x="13156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138059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51081" y="6767830"/>
            <a:ext cx="985837" cy="985837"/>
          </a:xfrm>
          <a:custGeom>
            <a:avLst/>
            <a:gdLst/>
            <a:ahLst/>
            <a:cxnLst/>
            <a:rect r="r" b="b" t="t" l="l"/>
            <a:pathLst>
              <a:path h="985837" w="985837">
                <a:moveTo>
                  <a:pt x="0" y="0"/>
                </a:moveTo>
                <a:lnTo>
                  <a:pt x="985838" y="0"/>
                </a:lnTo>
                <a:lnTo>
                  <a:pt x="985838" y="985837"/>
                </a:lnTo>
                <a:lnTo>
                  <a:pt x="0" y="985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7048" y="0"/>
            <a:ext cx="10289383" cy="10289383"/>
          </a:xfrm>
          <a:custGeom>
            <a:avLst/>
            <a:gdLst/>
            <a:ahLst/>
            <a:cxnLst/>
            <a:rect r="r" b="b" t="t" l="l"/>
            <a:pathLst>
              <a:path h="10289383" w="10289383">
                <a:moveTo>
                  <a:pt x="0" y="0"/>
                </a:moveTo>
                <a:lnTo>
                  <a:pt x="10289383" y="0"/>
                </a:lnTo>
                <a:lnTo>
                  <a:pt x="10289383" y="10289383"/>
                </a:lnTo>
                <a:lnTo>
                  <a:pt x="0" y="1028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7048" y="0"/>
            <a:ext cx="15626697" cy="10411287"/>
          </a:xfrm>
          <a:custGeom>
            <a:avLst/>
            <a:gdLst/>
            <a:ahLst/>
            <a:cxnLst/>
            <a:rect r="r" b="b" t="t" l="l"/>
            <a:pathLst>
              <a:path h="10411287" w="15626697">
                <a:moveTo>
                  <a:pt x="0" y="0"/>
                </a:moveTo>
                <a:lnTo>
                  <a:pt x="15626697" y="0"/>
                </a:lnTo>
                <a:lnTo>
                  <a:pt x="15626697" y="10411287"/>
                </a:lnTo>
                <a:lnTo>
                  <a:pt x="0" y="1041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34781" y="-645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PIZZA PARA OS CAMPEÕES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06309" y="1742712"/>
            <a:ext cx="9314425" cy="6950374"/>
            <a:chOff x="0" y="0"/>
            <a:chExt cx="2814670" cy="21002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4670" cy="2100291"/>
            </a:xfrm>
            <a:custGeom>
              <a:avLst/>
              <a:gdLst/>
              <a:ahLst/>
              <a:cxnLst/>
              <a:rect r="r" b="b" t="t" l="l"/>
              <a:pathLst>
                <a:path h="2100291" w="2814670">
                  <a:moveTo>
                    <a:pt x="53195" y="0"/>
                  </a:moveTo>
                  <a:lnTo>
                    <a:pt x="2761474" y="0"/>
                  </a:lnTo>
                  <a:cubicBezTo>
                    <a:pt x="2775583" y="0"/>
                    <a:pt x="2789113" y="5604"/>
                    <a:pt x="2799089" y="15581"/>
                  </a:cubicBezTo>
                  <a:cubicBezTo>
                    <a:pt x="2809065" y="25557"/>
                    <a:pt x="2814670" y="39087"/>
                    <a:pt x="2814670" y="53195"/>
                  </a:cubicBezTo>
                  <a:lnTo>
                    <a:pt x="2814670" y="2047096"/>
                  </a:lnTo>
                  <a:cubicBezTo>
                    <a:pt x="2814670" y="2061204"/>
                    <a:pt x="2809065" y="2074735"/>
                    <a:pt x="2799089" y="2084711"/>
                  </a:cubicBezTo>
                  <a:cubicBezTo>
                    <a:pt x="2789113" y="2094687"/>
                    <a:pt x="2775583" y="2100291"/>
                    <a:pt x="2761474" y="2100291"/>
                  </a:cubicBezTo>
                  <a:lnTo>
                    <a:pt x="53195" y="2100291"/>
                  </a:lnTo>
                  <a:cubicBezTo>
                    <a:pt x="39087" y="2100291"/>
                    <a:pt x="25557" y="2094687"/>
                    <a:pt x="15581" y="2084711"/>
                  </a:cubicBezTo>
                  <a:cubicBezTo>
                    <a:pt x="5604" y="2074735"/>
                    <a:pt x="0" y="2061204"/>
                    <a:pt x="0" y="2047096"/>
                  </a:cubicBezTo>
                  <a:lnTo>
                    <a:pt x="0" y="53195"/>
                  </a:lnTo>
                  <a:cubicBezTo>
                    <a:pt x="0" y="39087"/>
                    <a:pt x="5604" y="25557"/>
                    <a:pt x="15581" y="15581"/>
                  </a:cubicBezTo>
                  <a:cubicBezTo>
                    <a:pt x="25557" y="5604"/>
                    <a:pt x="39087" y="0"/>
                    <a:pt x="53195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814670" cy="21479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Questão 1. O time de futsal da escola, formado por Adão, Beto, Caio, Deco e Edu, foi campeão no Torneio da Cidade e o técnico levou os jogadores para comemorar numa pizzaria. Os cinco jogadores sentam-se ao redor de uma mesa redonda, que acomoda exatamente cinco pessoas. Adão e Edu sentam-se um ao lado do outro. Beto e Caio não se sentam um ao lado do outro. Os dois jogadores sentados ao lado de Beto são: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45905" y="1173391"/>
            <a:ext cx="8070667" cy="4270288"/>
            <a:chOff x="0" y="0"/>
            <a:chExt cx="2438826" cy="12904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38826" cy="1290412"/>
            </a:xfrm>
            <a:custGeom>
              <a:avLst/>
              <a:gdLst/>
              <a:ahLst/>
              <a:cxnLst/>
              <a:rect r="r" b="b" t="t" l="l"/>
              <a:pathLst>
                <a:path h="1290412" w="2438826">
                  <a:moveTo>
                    <a:pt x="61393" y="0"/>
                  </a:moveTo>
                  <a:lnTo>
                    <a:pt x="2377433" y="0"/>
                  </a:lnTo>
                  <a:cubicBezTo>
                    <a:pt x="2393715" y="0"/>
                    <a:pt x="2409331" y="6468"/>
                    <a:pt x="2420844" y="17982"/>
                  </a:cubicBezTo>
                  <a:cubicBezTo>
                    <a:pt x="2432358" y="29495"/>
                    <a:pt x="2438826" y="45111"/>
                    <a:pt x="2438826" y="61393"/>
                  </a:cubicBezTo>
                  <a:lnTo>
                    <a:pt x="2438826" y="1229019"/>
                  </a:lnTo>
                  <a:cubicBezTo>
                    <a:pt x="2438826" y="1245302"/>
                    <a:pt x="2432358" y="1260917"/>
                    <a:pt x="2420844" y="1272431"/>
                  </a:cubicBezTo>
                  <a:cubicBezTo>
                    <a:pt x="2409331" y="1283944"/>
                    <a:pt x="2393715" y="1290412"/>
                    <a:pt x="2377433" y="1290412"/>
                  </a:cubicBezTo>
                  <a:lnTo>
                    <a:pt x="61393" y="1290412"/>
                  </a:lnTo>
                  <a:cubicBezTo>
                    <a:pt x="45111" y="1290412"/>
                    <a:pt x="29495" y="1283944"/>
                    <a:pt x="17982" y="1272431"/>
                  </a:cubicBezTo>
                  <a:cubicBezTo>
                    <a:pt x="6468" y="1260917"/>
                    <a:pt x="0" y="1245302"/>
                    <a:pt x="0" y="1229019"/>
                  </a:cubicBezTo>
                  <a:lnTo>
                    <a:pt x="0" y="61393"/>
                  </a:lnTo>
                  <a:cubicBezTo>
                    <a:pt x="0" y="45111"/>
                    <a:pt x="6468" y="29495"/>
                    <a:pt x="17982" y="17982"/>
                  </a:cubicBezTo>
                  <a:cubicBezTo>
                    <a:pt x="29495" y="6468"/>
                    <a:pt x="45111" y="0"/>
                    <a:pt x="6139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438826" cy="13380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Alternativas: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Adão e Deco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Adão e Caio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Caio e Edu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Caio e Deco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Adão e Edu 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2021- Fase 1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7048" y="0"/>
            <a:ext cx="10289383" cy="10289383"/>
          </a:xfrm>
          <a:custGeom>
            <a:avLst/>
            <a:gdLst/>
            <a:ahLst/>
            <a:cxnLst/>
            <a:rect r="r" b="b" t="t" l="l"/>
            <a:pathLst>
              <a:path h="10289383" w="10289383">
                <a:moveTo>
                  <a:pt x="0" y="0"/>
                </a:moveTo>
                <a:lnTo>
                  <a:pt x="10289383" y="0"/>
                </a:lnTo>
                <a:lnTo>
                  <a:pt x="10289383" y="10289383"/>
                </a:lnTo>
                <a:lnTo>
                  <a:pt x="0" y="1028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7048" y="0"/>
            <a:ext cx="15626697" cy="10411287"/>
          </a:xfrm>
          <a:custGeom>
            <a:avLst/>
            <a:gdLst/>
            <a:ahLst/>
            <a:cxnLst/>
            <a:rect r="r" b="b" t="t" l="l"/>
            <a:pathLst>
              <a:path h="10411287" w="15626697">
                <a:moveTo>
                  <a:pt x="0" y="0"/>
                </a:moveTo>
                <a:lnTo>
                  <a:pt x="15626697" y="0"/>
                </a:lnTo>
                <a:lnTo>
                  <a:pt x="15626697" y="10411287"/>
                </a:lnTo>
                <a:lnTo>
                  <a:pt x="0" y="1041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34781" y="-645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PIZZA PARA OS CAMPEÕES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45905" y="1173391"/>
            <a:ext cx="8070667" cy="4270288"/>
            <a:chOff x="0" y="0"/>
            <a:chExt cx="2438826" cy="12904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826" cy="1290412"/>
            </a:xfrm>
            <a:custGeom>
              <a:avLst/>
              <a:gdLst/>
              <a:ahLst/>
              <a:cxnLst/>
              <a:rect r="r" b="b" t="t" l="l"/>
              <a:pathLst>
                <a:path h="1290412" w="2438826">
                  <a:moveTo>
                    <a:pt x="61393" y="0"/>
                  </a:moveTo>
                  <a:lnTo>
                    <a:pt x="2377433" y="0"/>
                  </a:lnTo>
                  <a:cubicBezTo>
                    <a:pt x="2393715" y="0"/>
                    <a:pt x="2409331" y="6468"/>
                    <a:pt x="2420844" y="17982"/>
                  </a:cubicBezTo>
                  <a:cubicBezTo>
                    <a:pt x="2432358" y="29495"/>
                    <a:pt x="2438826" y="45111"/>
                    <a:pt x="2438826" y="61393"/>
                  </a:cubicBezTo>
                  <a:lnTo>
                    <a:pt x="2438826" y="1229019"/>
                  </a:lnTo>
                  <a:cubicBezTo>
                    <a:pt x="2438826" y="1245302"/>
                    <a:pt x="2432358" y="1260917"/>
                    <a:pt x="2420844" y="1272431"/>
                  </a:cubicBezTo>
                  <a:cubicBezTo>
                    <a:pt x="2409331" y="1283944"/>
                    <a:pt x="2393715" y="1290412"/>
                    <a:pt x="2377433" y="1290412"/>
                  </a:cubicBezTo>
                  <a:lnTo>
                    <a:pt x="61393" y="1290412"/>
                  </a:lnTo>
                  <a:cubicBezTo>
                    <a:pt x="45111" y="1290412"/>
                    <a:pt x="29495" y="1283944"/>
                    <a:pt x="17982" y="1272431"/>
                  </a:cubicBezTo>
                  <a:cubicBezTo>
                    <a:pt x="6468" y="1260917"/>
                    <a:pt x="0" y="1245302"/>
                    <a:pt x="0" y="1229019"/>
                  </a:cubicBezTo>
                  <a:lnTo>
                    <a:pt x="0" y="61393"/>
                  </a:lnTo>
                  <a:cubicBezTo>
                    <a:pt x="0" y="45111"/>
                    <a:pt x="6468" y="29495"/>
                    <a:pt x="17982" y="17982"/>
                  </a:cubicBezTo>
                  <a:cubicBezTo>
                    <a:pt x="29495" y="6468"/>
                    <a:pt x="45111" y="0"/>
                    <a:pt x="6139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438826" cy="13380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Alternativas: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Adão e Deco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Adão e Caio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Caio e Edu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Caio e Deco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Adão e Edu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1480" y="1173391"/>
            <a:ext cx="6075471" cy="2155738"/>
            <a:chOff x="0" y="0"/>
            <a:chExt cx="1835910" cy="6514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35910" cy="651429"/>
            </a:xfrm>
            <a:custGeom>
              <a:avLst/>
              <a:gdLst/>
              <a:ahLst/>
              <a:cxnLst/>
              <a:rect r="r" b="b" t="t" l="l"/>
              <a:pathLst>
                <a:path h="651429" w="1835910">
                  <a:moveTo>
                    <a:pt x="81555" y="0"/>
                  </a:moveTo>
                  <a:lnTo>
                    <a:pt x="1754355" y="0"/>
                  </a:lnTo>
                  <a:cubicBezTo>
                    <a:pt x="1799396" y="0"/>
                    <a:pt x="1835910" y="36513"/>
                    <a:pt x="1835910" y="81555"/>
                  </a:cubicBezTo>
                  <a:lnTo>
                    <a:pt x="1835910" y="569875"/>
                  </a:lnTo>
                  <a:cubicBezTo>
                    <a:pt x="1835910" y="591504"/>
                    <a:pt x="1827317" y="612248"/>
                    <a:pt x="1812023" y="627542"/>
                  </a:cubicBezTo>
                  <a:cubicBezTo>
                    <a:pt x="1796728" y="642837"/>
                    <a:pt x="1775985" y="651429"/>
                    <a:pt x="1754355" y="651429"/>
                  </a:cubicBezTo>
                  <a:lnTo>
                    <a:pt x="81555" y="651429"/>
                  </a:lnTo>
                  <a:cubicBezTo>
                    <a:pt x="59925" y="651429"/>
                    <a:pt x="39181" y="642837"/>
                    <a:pt x="23887" y="627542"/>
                  </a:cubicBezTo>
                  <a:cubicBezTo>
                    <a:pt x="8592" y="612248"/>
                    <a:pt x="0" y="591504"/>
                    <a:pt x="0" y="569875"/>
                  </a:cubicBezTo>
                  <a:lnTo>
                    <a:pt x="0" y="81555"/>
                  </a:lnTo>
                  <a:cubicBezTo>
                    <a:pt x="0" y="59925"/>
                    <a:pt x="8592" y="39181"/>
                    <a:pt x="23887" y="23887"/>
                  </a:cubicBezTo>
                  <a:cubicBezTo>
                    <a:pt x="39181" y="8592"/>
                    <a:pt x="59925" y="0"/>
                    <a:pt x="81555" y="0"/>
                  </a:cubicBezTo>
                  <a:close/>
                </a:path>
              </a:pathLst>
            </a:custGeom>
            <a:solidFill>
              <a:srgbClr val="387EB8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835910" cy="69905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Dica: Monte o círculo representando a mesa, com as iniciais de cada nome!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15550" y="5728706"/>
            <a:ext cx="6075471" cy="2679613"/>
            <a:chOff x="0" y="0"/>
            <a:chExt cx="1835910" cy="80973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35910" cy="809736"/>
            </a:xfrm>
            <a:custGeom>
              <a:avLst/>
              <a:gdLst/>
              <a:ahLst/>
              <a:cxnLst/>
              <a:rect r="r" b="b" t="t" l="l"/>
              <a:pathLst>
                <a:path h="809736" w="1835910">
                  <a:moveTo>
                    <a:pt x="81555" y="0"/>
                  </a:moveTo>
                  <a:lnTo>
                    <a:pt x="1754355" y="0"/>
                  </a:lnTo>
                  <a:cubicBezTo>
                    <a:pt x="1799396" y="0"/>
                    <a:pt x="1835910" y="36513"/>
                    <a:pt x="1835910" y="81555"/>
                  </a:cubicBezTo>
                  <a:lnTo>
                    <a:pt x="1835910" y="728181"/>
                  </a:lnTo>
                  <a:cubicBezTo>
                    <a:pt x="1835910" y="749811"/>
                    <a:pt x="1827317" y="770555"/>
                    <a:pt x="1812023" y="785849"/>
                  </a:cubicBezTo>
                  <a:cubicBezTo>
                    <a:pt x="1796728" y="801144"/>
                    <a:pt x="1775985" y="809736"/>
                    <a:pt x="1754355" y="809736"/>
                  </a:cubicBezTo>
                  <a:lnTo>
                    <a:pt x="81555" y="809736"/>
                  </a:lnTo>
                  <a:cubicBezTo>
                    <a:pt x="59925" y="809736"/>
                    <a:pt x="39181" y="801144"/>
                    <a:pt x="23887" y="785849"/>
                  </a:cubicBezTo>
                  <a:cubicBezTo>
                    <a:pt x="8592" y="770555"/>
                    <a:pt x="0" y="749811"/>
                    <a:pt x="0" y="728181"/>
                  </a:cubicBezTo>
                  <a:lnTo>
                    <a:pt x="0" y="81555"/>
                  </a:lnTo>
                  <a:cubicBezTo>
                    <a:pt x="0" y="59925"/>
                    <a:pt x="8592" y="39181"/>
                    <a:pt x="23887" y="23887"/>
                  </a:cubicBezTo>
                  <a:cubicBezTo>
                    <a:pt x="39181" y="8592"/>
                    <a:pt x="59925" y="0"/>
                    <a:pt x="81555" y="0"/>
                  </a:cubicBezTo>
                  <a:close/>
                </a:path>
              </a:pathLst>
            </a:custGeom>
            <a:solidFill>
              <a:srgbClr val="387EB8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835910" cy="85736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Dica: Como você sabe que Adão e Edu sentam-se um ao lado do outro, monte o circulo desta forma!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773625" y="4105153"/>
            <a:ext cx="5602512" cy="560251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699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387748" y="3329128"/>
            <a:ext cx="2135144" cy="2201546"/>
            <a:chOff x="0" y="0"/>
            <a:chExt cx="812800" cy="83807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38078"/>
            </a:xfrm>
            <a:custGeom>
              <a:avLst/>
              <a:gdLst/>
              <a:ahLst/>
              <a:cxnLst/>
              <a:rect r="r" b="b" t="t" l="l"/>
              <a:pathLst>
                <a:path h="838078" w="812800">
                  <a:moveTo>
                    <a:pt x="406400" y="0"/>
                  </a:moveTo>
                  <a:cubicBezTo>
                    <a:pt x="181951" y="0"/>
                    <a:pt x="0" y="187610"/>
                    <a:pt x="0" y="419039"/>
                  </a:cubicBezTo>
                  <a:cubicBezTo>
                    <a:pt x="0" y="650468"/>
                    <a:pt x="181951" y="838078"/>
                    <a:pt x="406400" y="838078"/>
                  </a:cubicBezTo>
                  <a:cubicBezTo>
                    <a:pt x="630849" y="838078"/>
                    <a:pt x="812800" y="650468"/>
                    <a:pt x="812800" y="419039"/>
                  </a:cubicBezTo>
                  <a:cubicBezTo>
                    <a:pt x="812800" y="1876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83355"/>
              <a:ext cx="660400" cy="842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619"/>
                </a:lnSpc>
              </a:pPr>
              <a:r>
                <a:rPr lang="en-US" sz="82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2021- Fase 1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6706951" y="4933369"/>
            <a:ext cx="2135144" cy="213514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240993" y="7908969"/>
            <a:ext cx="2135144" cy="213514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821743" y="7908969"/>
            <a:ext cx="2135144" cy="213514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068545" y="5159966"/>
            <a:ext cx="2135144" cy="2135144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7048" y="0"/>
            <a:ext cx="10289383" cy="10289383"/>
          </a:xfrm>
          <a:custGeom>
            <a:avLst/>
            <a:gdLst/>
            <a:ahLst/>
            <a:cxnLst/>
            <a:rect r="r" b="b" t="t" l="l"/>
            <a:pathLst>
              <a:path h="10289383" w="10289383">
                <a:moveTo>
                  <a:pt x="0" y="0"/>
                </a:moveTo>
                <a:lnTo>
                  <a:pt x="10289383" y="0"/>
                </a:lnTo>
                <a:lnTo>
                  <a:pt x="10289383" y="10289383"/>
                </a:lnTo>
                <a:lnTo>
                  <a:pt x="0" y="1028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7048" y="0"/>
            <a:ext cx="15626697" cy="10411287"/>
          </a:xfrm>
          <a:custGeom>
            <a:avLst/>
            <a:gdLst/>
            <a:ahLst/>
            <a:cxnLst/>
            <a:rect r="r" b="b" t="t" l="l"/>
            <a:pathLst>
              <a:path h="10411287" w="15626697">
                <a:moveTo>
                  <a:pt x="0" y="0"/>
                </a:moveTo>
                <a:lnTo>
                  <a:pt x="15626697" y="0"/>
                </a:lnTo>
                <a:lnTo>
                  <a:pt x="15626697" y="10411287"/>
                </a:lnTo>
                <a:lnTo>
                  <a:pt x="0" y="1041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34781" y="-645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PIZZA PARA OS CAMPEÕES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45905" y="1173391"/>
            <a:ext cx="8070667" cy="4270288"/>
            <a:chOff x="0" y="0"/>
            <a:chExt cx="2438826" cy="12904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826" cy="1290412"/>
            </a:xfrm>
            <a:custGeom>
              <a:avLst/>
              <a:gdLst/>
              <a:ahLst/>
              <a:cxnLst/>
              <a:rect r="r" b="b" t="t" l="l"/>
              <a:pathLst>
                <a:path h="1290412" w="2438826">
                  <a:moveTo>
                    <a:pt x="61393" y="0"/>
                  </a:moveTo>
                  <a:lnTo>
                    <a:pt x="2377433" y="0"/>
                  </a:lnTo>
                  <a:cubicBezTo>
                    <a:pt x="2393715" y="0"/>
                    <a:pt x="2409331" y="6468"/>
                    <a:pt x="2420844" y="17982"/>
                  </a:cubicBezTo>
                  <a:cubicBezTo>
                    <a:pt x="2432358" y="29495"/>
                    <a:pt x="2438826" y="45111"/>
                    <a:pt x="2438826" y="61393"/>
                  </a:cubicBezTo>
                  <a:lnTo>
                    <a:pt x="2438826" y="1229019"/>
                  </a:lnTo>
                  <a:cubicBezTo>
                    <a:pt x="2438826" y="1245302"/>
                    <a:pt x="2432358" y="1260917"/>
                    <a:pt x="2420844" y="1272431"/>
                  </a:cubicBezTo>
                  <a:cubicBezTo>
                    <a:pt x="2409331" y="1283944"/>
                    <a:pt x="2393715" y="1290412"/>
                    <a:pt x="2377433" y="1290412"/>
                  </a:cubicBezTo>
                  <a:lnTo>
                    <a:pt x="61393" y="1290412"/>
                  </a:lnTo>
                  <a:cubicBezTo>
                    <a:pt x="45111" y="1290412"/>
                    <a:pt x="29495" y="1283944"/>
                    <a:pt x="17982" y="1272431"/>
                  </a:cubicBezTo>
                  <a:cubicBezTo>
                    <a:pt x="6468" y="1260917"/>
                    <a:pt x="0" y="1245302"/>
                    <a:pt x="0" y="1229019"/>
                  </a:cubicBezTo>
                  <a:lnTo>
                    <a:pt x="0" y="61393"/>
                  </a:lnTo>
                  <a:cubicBezTo>
                    <a:pt x="0" y="45111"/>
                    <a:pt x="6468" y="29495"/>
                    <a:pt x="17982" y="17982"/>
                  </a:cubicBezTo>
                  <a:cubicBezTo>
                    <a:pt x="29495" y="6468"/>
                    <a:pt x="45111" y="0"/>
                    <a:pt x="6139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438826" cy="13380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Alternativas: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Adão e Deco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Adão e Caio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Caio e Edu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Caio e Deco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Adão e Edu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1480" y="1173391"/>
            <a:ext cx="6075471" cy="2155738"/>
            <a:chOff x="0" y="0"/>
            <a:chExt cx="1835910" cy="6514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35910" cy="651429"/>
            </a:xfrm>
            <a:custGeom>
              <a:avLst/>
              <a:gdLst/>
              <a:ahLst/>
              <a:cxnLst/>
              <a:rect r="r" b="b" t="t" l="l"/>
              <a:pathLst>
                <a:path h="651429" w="1835910">
                  <a:moveTo>
                    <a:pt x="81555" y="0"/>
                  </a:moveTo>
                  <a:lnTo>
                    <a:pt x="1754355" y="0"/>
                  </a:lnTo>
                  <a:cubicBezTo>
                    <a:pt x="1799396" y="0"/>
                    <a:pt x="1835910" y="36513"/>
                    <a:pt x="1835910" y="81555"/>
                  </a:cubicBezTo>
                  <a:lnTo>
                    <a:pt x="1835910" y="569875"/>
                  </a:lnTo>
                  <a:cubicBezTo>
                    <a:pt x="1835910" y="591504"/>
                    <a:pt x="1827317" y="612248"/>
                    <a:pt x="1812023" y="627542"/>
                  </a:cubicBezTo>
                  <a:cubicBezTo>
                    <a:pt x="1796728" y="642837"/>
                    <a:pt x="1775985" y="651429"/>
                    <a:pt x="1754355" y="651429"/>
                  </a:cubicBezTo>
                  <a:lnTo>
                    <a:pt x="81555" y="651429"/>
                  </a:lnTo>
                  <a:cubicBezTo>
                    <a:pt x="59925" y="651429"/>
                    <a:pt x="39181" y="642837"/>
                    <a:pt x="23887" y="627542"/>
                  </a:cubicBezTo>
                  <a:cubicBezTo>
                    <a:pt x="8592" y="612248"/>
                    <a:pt x="0" y="591504"/>
                    <a:pt x="0" y="569875"/>
                  </a:cubicBezTo>
                  <a:lnTo>
                    <a:pt x="0" y="81555"/>
                  </a:lnTo>
                  <a:cubicBezTo>
                    <a:pt x="0" y="59925"/>
                    <a:pt x="8592" y="39181"/>
                    <a:pt x="23887" y="23887"/>
                  </a:cubicBezTo>
                  <a:cubicBezTo>
                    <a:pt x="39181" y="8592"/>
                    <a:pt x="59925" y="0"/>
                    <a:pt x="81555" y="0"/>
                  </a:cubicBezTo>
                  <a:close/>
                </a:path>
              </a:pathLst>
            </a:custGeom>
            <a:solidFill>
              <a:srgbClr val="387EB8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835910" cy="69905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Dica: Monte o círculo representando a mesa, com as iniciais de cada nome!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773625" y="4105153"/>
            <a:ext cx="5602512" cy="560251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699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387748" y="3329128"/>
            <a:ext cx="2135144" cy="2201546"/>
            <a:chOff x="0" y="0"/>
            <a:chExt cx="812800" cy="8380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38078"/>
            </a:xfrm>
            <a:custGeom>
              <a:avLst/>
              <a:gdLst/>
              <a:ahLst/>
              <a:cxnLst/>
              <a:rect r="r" b="b" t="t" l="l"/>
              <a:pathLst>
                <a:path h="838078" w="812800">
                  <a:moveTo>
                    <a:pt x="406400" y="0"/>
                  </a:moveTo>
                  <a:cubicBezTo>
                    <a:pt x="181951" y="0"/>
                    <a:pt x="0" y="187610"/>
                    <a:pt x="0" y="419039"/>
                  </a:cubicBezTo>
                  <a:cubicBezTo>
                    <a:pt x="0" y="650468"/>
                    <a:pt x="181951" y="838078"/>
                    <a:pt x="406400" y="838078"/>
                  </a:cubicBezTo>
                  <a:cubicBezTo>
                    <a:pt x="630849" y="838078"/>
                    <a:pt x="812800" y="650468"/>
                    <a:pt x="812800" y="419039"/>
                  </a:cubicBezTo>
                  <a:cubicBezTo>
                    <a:pt x="812800" y="1876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83355"/>
              <a:ext cx="660400" cy="842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619"/>
                </a:lnSpc>
              </a:pPr>
              <a:r>
                <a:rPr lang="en-US" sz="82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2021- Fase 1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706951" y="4933369"/>
            <a:ext cx="2135144" cy="213514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40993" y="7908969"/>
            <a:ext cx="2135144" cy="213514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821743" y="7908969"/>
            <a:ext cx="2135144" cy="213514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068545" y="5159966"/>
            <a:ext cx="2135144" cy="213514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853083" y="5337385"/>
            <a:ext cx="8256311" cy="4463840"/>
            <a:chOff x="0" y="0"/>
            <a:chExt cx="2494924" cy="134890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94924" cy="1348901"/>
            </a:xfrm>
            <a:custGeom>
              <a:avLst/>
              <a:gdLst/>
              <a:ahLst/>
              <a:cxnLst/>
              <a:rect r="r" b="b" t="t" l="l"/>
              <a:pathLst>
                <a:path h="1348901" w="2494924">
                  <a:moveTo>
                    <a:pt x="60013" y="0"/>
                  </a:moveTo>
                  <a:lnTo>
                    <a:pt x="2434912" y="0"/>
                  </a:lnTo>
                  <a:cubicBezTo>
                    <a:pt x="2468056" y="0"/>
                    <a:pt x="2494924" y="26869"/>
                    <a:pt x="2494924" y="60013"/>
                  </a:cubicBezTo>
                  <a:lnTo>
                    <a:pt x="2494924" y="1288888"/>
                  </a:lnTo>
                  <a:cubicBezTo>
                    <a:pt x="2494924" y="1322032"/>
                    <a:pt x="2468056" y="1348901"/>
                    <a:pt x="2434912" y="1348901"/>
                  </a:cubicBezTo>
                  <a:lnTo>
                    <a:pt x="60013" y="1348901"/>
                  </a:lnTo>
                  <a:cubicBezTo>
                    <a:pt x="26869" y="1348901"/>
                    <a:pt x="0" y="1322032"/>
                    <a:pt x="0" y="1288888"/>
                  </a:cubicBezTo>
                  <a:lnTo>
                    <a:pt x="0" y="60013"/>
                  </a:lnTo>
                  <a:cubicBezTo>
                    <a:pt x="0" y="26869"/>
                    <a:pt x="26869" y="0"/>
                    <a:pt x="60013" y="0"/>
                  </a:cubicBezTo>
                  <a:close/>
                </a:path>
              </a:pathLst>
            </a:custGeom>
            <a:solidFill>
              <a:srgbClr val="169D5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2494924" cy="1444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48"/>
                </a:lnSpc>
              </a:pPr>
              <a:r>
                <a:rPr lang="en-US" sz="4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Agora perceba que como Beto e Caio não se sentam juntos, Deco pode ocupar apenas uma posição na mesa!</a:t>
              </a:r>
            </a:p>
          </p:txBody>
        </p:sp>
      </p:grp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7048" y="0"/>
            <a:ext cx="10289383" cy="10289383"/>
          </a:xfrm>
          <a:custGeom>
            <a:avLst/>
            <a:gdLst/>
            <a:ahLst/>
            <a:cxnLst/>
            <a:rect r="r" b="b" t="t" l="l"/>
            <a:pathLst>
              <a:path h="10289383" w="10289383">
                <a:moveTo>
                  <a:pt x="0" y="0"/>
                </a:moveTo>
                <a:lnTo>
                  <a:pt x="10289383" y="0"/>
                </a:lnTo>
                <a:lnTo>
                  <a:pt x="10289383" y="10289383"/>
                </a:lnTo>
                <a:lnTo>
                  <a:pt x="0" y="1028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7048" y="0"/>
            <a:ext cx="15626697" cy="10411287"/>
          </a:xfrm>
          <a:custGeom>
            <a:avLst/>
            <a:gdLst/>
            <a:ahLst/>
            <a:cxnLst/>
            <a:rect r="r" b="b" t="t" l="l"/>
            <a:pathLst>
              <a:path h="10411287" w="15626697">
                <a:moveTo>
                  <a:pt x="0" y="0"/>
                </a:moveTo>
                <a:lnTo>
                  <a:pt x="15626697" y="0"/>
                </a:lnTo>
                <a:lnTo>
                  <a:pt x="15626697" y="10411287"/>
                </a:lnTo>
                <a:lnTo>
                  <a:pt x="0" y="1041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34781" y="-645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PIZZA PARA OS CAMPEÕES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45905" y="1173391"/>
            <a:ext cx="8070667" cy="4270288"/>
            <a:chOff x="0" y="0"/>
            <a:chExt cx="2438826" cy="12904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826" cy="1290412"/>
            </a:xfrm>
            <a:custGeom>
              <a:avLst/>
              <a:gdLst/>
              <a:ahLst/>
              <a:cxnLst/>
              <a:rect r="r" b="b" t="t" l="l"/>
              <a:pathLst>
                <a:path h="1290412" w="2438826">
                  <a:moveTo>
                    <a:pt x="61393" y="0"/>
                  </a:moveTo>
                  <a:lnTo>
                    <a:pt x="2377433" y="0"/>
                  </a:lnTo>
                  <a:cubicBezTo>
                    <a:pt x="2393715" y="0"/>
                    <a:pt x="2409331" y="6468"/>
                    <a:pt x="2420844" y="17982"/>
                  </a:cubicBezTo>
                  <a:cubicBezTo>
                    <a:pt x="2432358" y="29495"/>
                    <a:pt x="2438826" y="45111"/>
                    <a:pt x="2438826" y="61393"/>
                  </a:cubicBezTo>
                  <a:lnTo>
                    <a:pt x="2438826" y="1229019"/>
                  </a:lnTo>
                  <a:cubicBezTo>
                    <a:pt x="2438826" y="1245302"/>
                    <a:pt x="2432358" y="1260917"/>
                    <a:pt x="2420844" y="1272431"/>
                  </a:cubicBezTo>
                  <a:cubicBezTo>
                    <a:pt x="2409331" y="1283944"/>
                    <a:pt x="2393715" y="1290412"/>
                    <a:pt x="2377433" y="1290412"/>
                  </a:cubicBezTo>
                  <a:lnTo>
                    <a:pt x="61393" y="1290412"/>
                  </a:lnTo>
                  <a:cubicBezTo>
                    <a:pt x="45111" y="1290412"/>
                    <a:pt x="29495" y="1283944"/>
                    <a:pt x="17982" y="1272431"/>
                  </a:cubicBezTo>
                  <a:cubicBezTo>
                    <a:pt x="6468" y="1260917"/>
                    <a:pt x="0" y="1245302"/>
                    <a:pt x="0" y="1229019"/>
                  </a:cubicBezTo>
                  <a:lnTo>
                    <a:pt x="0" y="61393"/>
                  </a:lnTo>
                  <a:cubicBezTo>
                    <a:pt x="0" y="45111"/>
                    <a:pt x="6468" y="29495"/>
                    <a:pt x="17982" y="17982"/>
                  </a:cubicBezTo>
                  <a:cubicBezTo>
                    <a:pt x="29495" y="6468"/>
                    <a:pt x="45111" y="0"/>
                    <a:pt x="6139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438826" cy="13380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Alternativas: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Adão e Deco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Adão e Caio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Caio e Edu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Caio e Deco 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Adão e Edu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1480" y="1173391"/>
            <a:ext cx="6075471" cy="2155738"/>
            <a:chOff x="0" y="0"/>
            <a:chExt cx="1835910" cy="6514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35910" cy="651429"/>
            </a:xfrm>
            <a:custGeom>
              <a:avLst/>
              <a:gdLst/>
              <a:ahLst/>
              <a:cxnLst/>
              <a:rect r="r" b="b" t="t" l="l"/>
              <a:pathLst>
                <a:path h="651429" w="1835910">
                  <a:moveTo>
                    <a:pt x="81555" y="0"/>
                  </a:moveTo>
                  <a:lnTo>
                    <a:pt x="1754355" y="0"/>
                  </a:lnTo>
                  <a:cubicBezTo>
                    <a:pt x="1799396" y="0"/>
                    <a:pt x="1835910" y="36513"/>
                    <a:pt x="1835910" y="81555"/>
                  </a:cubicBezTo>
                  <a:lnTo>
                    <a:pt x="1835910" y="569875"/>
                  </a:lnTo>
                  <a:cubicBezTo>
                    <a:pt x="1835910" y="591504"/>
                    <a:pt x="1827317" y="612248"/>
                    <a:pt x="1812023" y="627542"/>
                  </a:cubicBezTo>
                  <a:cubicBezTo>
                    <a:pt x="1796728" y="642837"/>
                    <a:pt x="1775985" y="651429"/>
                    <a:pt x="1754355" y="651429"/>
                  </a:cubicBezTo>
                  <a:lnTo>
                    <a:pt x="81555" y="651429"/>
                  </a:lnTo>
                  <a:cubicBezTo>
                    <a:pt x="59925" y="651429"/>
                    <a:pt x="39181" y="642837"/>
                    <a:pt x="23887" y="627542"/>
                  </a:cubicBezTo>
                  <a:cubicBezTo>
                    <a:pt x="8592" y="612248"/>
                    <a:pt x="0" y="591504"/>
                    <a:pt x="0" y="569875"/>
                  </a:cubicBezTo>
                  <a:lnTo>
                    <a:pt x="0" y="81555"/>
                  </a:lnTo>
                  <a:cubicBezTo>
                    <a:pt x="0" y="59925"/>
                    <a:pt x="8592" y="39181"/>
                    <a:pt x="23887" y="23887"/>
                  </a:cubicBezTo>
                  <a:cubicBezTo>
                    <a:pt x="39181" y="8592"/>
                    <a:pt x="59925" y="0"/>
                    <a:pt x="81555" y="0"/>
                  </a:cubicBezTo>
                  <a:close/>
                </a:path>
              </a:pathLst>
            </a:custGeom>
            <a:solidFill>
              <a:srgbClr val="387EB8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835910" cy="69905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Dica: Monte o círculo representando a mesa, com as iniciais de cada nome!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773625" y="4105153"/>
            <a:ext cx="5602512" cy="560251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699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387748" y="3329128"/>
            <a:ext cx="2135144" cy="2201546"/>
            <a:chOff x="0" y="0"/>
            <a:chExt cx="812800" cy="8380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38078"/>
            </a:xfrm>
            <a:custGeom>
              <a:avLst/>
              <a:gdLst/>
              <a:ahLst/>
              <a:cxnLst/>
              <a:rect r="r" b="b" t="t" l="l"/>
              <a:pathLst>
                <a:path h="838078" w="812800">
                  <a:moveTo>
                    <a:pt x="406400" y="0"/>
                  </a:moveTo>
                  <a:cubicBezTo>
                    <a:pt x="181951" y="0"/>
                    <a:pt x="0" y="187610"/>
                    <a:pt x="0" y="419039"/>
                  </a:cubicBezTo>
                  <a:cubicBezTo>
                    <a:pt x="0" y="650468"/>
                    <a:pt x="181951" y="838078"/>
                    <a:pt x="406400" y="838078"/>
                  </a:cubicBezTo>
                  <a:cubicBezTo>
                    <a:pt x="630849" y="838078"/>
                    <a:pt x="812800" y="650468"/>
                    <a:pt x="812800" y="419039"/>
                  </a:cubicBezTo>
                  <a:cubicBezTo>
                    <a:pt x="812800" y="1876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83355"/>
              <a:ext cx="660400" cy="842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619"/>
                </a:lnSpc>
              </a:pPr>
              <a:r>
                <a:rPr lang="en-US" sz="82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2021- Fase 1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706951" y="4933369"/>
            <a:ext cx="2135144" cy="213514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40993" y="7908969"/>
            <a:ext cx="2135144" cy="213514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C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821743" y="7908969"/>
            <a:ext cx="2135144" cy="213514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068545" y="5159966"/>
            <a:ext cx="2135144" cy="213514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C1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B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853083" y="5337385"/>
            <a:ext cx="8256311" cy="4463840"/>
            <a:chOff x="0" y="0"/>
            <a:chExt cx="2494924" cy="134890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94924" cy="1348901"/>
            </a:xfrm>
            <a:custGeom>
              <a:avLst/>
              <a:gdLst/>
              <a:ahLst/>
              <a:cxnLst/>
              <a:rect r="r" b="b" t="t" l="l"/>
              <a:pathLst>
                <a:path h="1348901" w="2494924">
                  <a:moveTo>
                    <a:pt x="60013" y="0"/>
                  </a:moveTo>
                  <a:lnTo>
                    <a:pt x="2434912" y="0"/>
                  </a:lnTo>
                  <a:cubicBezTo>
                    <a:pt x="2468056" y="0"/>
                    <a:pt x="2494924" y="26869"/>
                    <a:pt x="2494924" y="60013"/>
                  </a:cubicBezTo>
                  <a:lnTo>
                    <a:pt x="2494924" y="1288888"/>
                  </a:lnTo>
                  <a:cubicBezTo>
                    <a:pt x="2494924" y="1322032"/>
                    <a:pt x="2468056" y="1348901"/>
                    <a:pt x="2434912" y="1348901"/>
                  </a:cubicBezTo>
                  <a:lnTo>
                    <a:pt x="60013" y="1348901"/>
                  </a:lnTo>
                  <a:cubicBezTo>
                    <a:pt x="26869" y="1348901"/>
                    <a:pt x="0" y="1322032"/>
                    <a:pt x="0" y="1288888"/>
                  </a:cubicBezTo>
                  <a:lnTo>
                    <a:pt x="0" y="60013"/>
                  </a:lnTo>
                  <a:cubicBezTo>
                    <a:pt x="0" y="26869"/>
                    <a:pt x="26869" y="0"/>
                    <a:pt x="60013" y="0"/>
                  </a:cubicBezTo>
                  <a:close/>
                </a:path>
              </a:pathLst>
            </a:custGeom>
            <a:solidFill>
              <a:srgbClr val="169D5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2494924" cy="14441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48"/>
                </a:lnSpc>
              </a:pPr>
              <a:r>
                <a:rPr lang="en-US" sz="42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Agora basta terminar de montar a mesa alinhando com a alternativa correta: Adão e Deco sentam-se ao lado de Beto!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9D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9958" y="9327196"/>
            <a:ext cx="6908084" cy="47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b="true" sz="3189">
                <a:solidFill>
                  <a:srgbClr val="F2EFEB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CODELAB TEEN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03845" y="381000"/>
            <a:ext cx="12880309" cy="240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19"/>
              </a:lnSpc>
            </a:pPr>
            <a:r>
              <a:rPr lang="en-US" sz="12767" i="true" spc="-1315">
                <a:solidFill>
                  <a:srgbClr val="F2EFEB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55964" y="8343483"/>
            <a:ext cx="857607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2EFEB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https://forms.gle/Q1BYFnKxjyKuCC647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601404" y="2790147"/>
            <a:ext cx="13085192" cy="920474"/>
            <a:chOff x="0" y="0"/>
            <a:chExt cx="4193376" cy="2949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93376" cy="294982"/>
            </a:xfrm>
            <a:custGeom>
              <a:avLst/>
              <a:gdLst/>
              <a:ahLst/>
              <a:cxnLst/>
              <a:rect r="r" b="b" t="t" l="l"/>
              <a:pathLst>
                <a:path h="294982" w="4193376">
                  <a:moveTo>
                    <a:pt x="37866" y="0"/>
                  </a:moveTo>
                  <a:lnTo>
                    <a:pt x="4155510" y="0"/>
                  </a:lnTo>
                  <a:cubicBezTo>
                    <a:pt x="4165553" y="0"/>
                    <a:pt x="4175184" y="3989"/>
                    <a:pt x="4182285" y="11091"/>
                  </a:cubicBezTo>
                  <a:cubicBezTo>
                    <a:pt x="4189387" y="18192"/>
                    <a:pt x="4193376" y="27823"/>
                    <a:pt x="4193376" y="37866"/>
                  </a:cubicBezTo>
                  <a:lnTo>
                    <a:pt x="4193376" y="257116"/>
                  </a:lnTo>
                  <a:cubicBezTo>
                    <a:pt x="4193376" y="267159"/>
                    <a:pt x="4189387" y="276790"/>
                    <a:pt x="4182285" y="283891"/>
                  </a:cubicBezTo>
                  <a:cubicBezTo>
                    <a:pt x="4175184" y="290992"/>
                    <a:pt x="4165553" y="294982"/>
                    <a:pt x="4155510" y="294982"/>
                  </a:cubicBezTo>
                  <a:lnTo>
                    <a:pt x="37866" y="294982"/>
                  </a:lnTo>
                  <a:cubicBezTo>
                    <a:pt x="27823" y="294982"/>
                    <a:pt x="18192" y="290992"/>
                    <a:pt x="11091" y="283891"/>
                  </a:cubicBezTo>
                  <a:cubicBezTo>
                    <a:pt x="3989" y="276790"/>
                    <a:pt x="0" y="267159"/>
                    <a:pt x="0" y="257116"/>
                  </a:cubicBezTo>
                  <a:lnTo>
                    <a:pt x="0" y="37866"/>
                  </a:lnTo>
                  <a:cubicBezTo>
                    <a:pt x="0" y="27823"/>
                    <a:pt x="3989" y="18192"/>
                    <a:pt x="11091" y="11091"/>
                  </a:cubicBezTo>
                  <a:cubicBezTo>
                    <a:pt x="18192" y="3989"/>
                    <a:pt x="27823" y="0"/>
                    <a:pt x="37866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193376" cy="323557"/>
            </a:xfrm>
            <a:prstGeom prst="rect">
              <a:avLst/>
            </a:prstGeom>
          </p:spPr>
          <p:txBody>
            <a:bodyPr anchor="ctr" rtlCol="false" tIns="38988" lIns="38988" bIns="38988" rIns="38988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98037" y="2993209"/>
            <a:ext cx="1229192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b="true" sz="3300" spc="-19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Contem para gente o que você achou da aula de hoje: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75120" y="3591510"/>
            <a:ext cx="4937760" cy="4937760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0" y="-8200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340501"/>
            <a:ext cx="3766113" cy="2187658"/>
            <a:chOff x="0" y="0"/>
            <a:chExt cx="1138059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8059" cy="661075"/>
            </a:xfrm>
            <a:custGeom>
              <a:avLst/>
              <a:gdLst/>
              <a:ahLst/>
              <a:cxnLst/>
              <a:rect r="r" b="b" t="t" l="l"/>
              <a:pathLst>
                <a:path h="661075" w="1138059">
                  <a:moveTo>
                    <a:pt x="131563" y="0"/>
                  </a:moveTo>
                  <a:lnTo>
                    <a:pt x="1006495" y="0"/>
                  </a:lnTo>
                  <a:cubicBezTo>
                    <a:pt x="1041388" y="0"/>
                    <a:pt x="1074852" y="13861"/>
                    <a:pt x="1099525" y="38534"/>
                  </a:cubicBezTo>
                  <a:cubicBezTo>
                    <a:pt x="1124198" y="63207"/>
                    <a:pt x="1138059" y="96671"/>
                    <a:pt x="1138059" y="131563"/>
                  </a:cubicBezTo>
                  <a:lnTo>
                    <a:pt x="1138059" y="529512"/>
                  </a:lnTo>
                  <a:cubicBezTo>
                    <a:pt x="1138059" y="602172"/>
                    <a:pt x="1079156" y="661075"/>
                    <a:pt x="1006495" y="661075"/>
                  </a:cubicBezTo>
                  <a:lnTo>
                    <a:pt x="131563" y="661075"/>
                  </a:lnTo>
                  <a:cubicBezTo>
                    <a:pt x="96671" y="661075"/>
                    <a:pt x="63207" y="647214"/>
                    <a:pt x="38534" y="622541"/>
                  </a:cubicBezTo>
                  <a:cubicBezTo>
                    <a:pt x="13861" y="597868"/>
                    <a:pt x="0" y="564404"/>
                    <a:pt x="0" y="529512"/>
                  </a:cubicBezTo>
                  <a:lnTo>
                    <a:pt x="0" y="131563"/>
                  </a:lnTo>
                  <a:cubicBezTo>
                    <a:pt x="0" y="96671"/>
                    <a:pt x="13861" y="63207"/>
                    <a:pt x="38534" y="38534"/>
                  </a:cubicBezTo>
                  <a:cubicBezTo>
                    <a:pt x="63207" y="13861"/>
                    <a:pt x="96671" y="0"/>
                    <a:pt x="13156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138059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51394" y="4650581"/>
            <a:ext cx="985837" cy="985837"/>
          </a:xfrm>
          <a:custGeom>
            <a:avLst/>
            <a:gdLst/>
            <a:ahLst/>
            <a:cxnLst/>
            <a:rect r="r" b="b" t="t" l="l"/>
            <a:pathLst>
              <a:path h="985837" w="985837">
                <a:moveTo>
                  <a:pt x="0" y="0"/>
                </a:moveTo>
                <a:lnTo>
                  <a:pt x="985837" y="0"/>
                </a:lnTo>
                <a:lnTo>
                  <a:pt x="985837" y="985838"/>
                </a:lnTo>
                <a:lnTo>
                  <a:pt x="0" y="985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340501"/>
            <a:ext cx="3766113" cy="2187658"/>
            <a:chOff x="0" y="0"/>
            <a:chExt cx="1138059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8059" cy="661075"/>
            </a:xfrm>
            <a:custGeom>
              <a:avLst/>
              <a:gdLst/>
              <a:ahLst/>
              <a:cxnLst/>
              <a:rect r="r" b="b" t="t" l="l"/>
              <a:pathLst>
                <a:path h="661075" w="1138059">
                  <a:moveTo>
                    <a:pt x="131563" y="0"/>
                  </a:moveTo>
                  <a:lnTo>
                    <a:pt x="1006495" y="0"/>
                  </a:lnTo>
                  <a:cubicBezTo>
                    <a:pt x="1041388" y="0"/>
                    <a:pt x="1074852" y="13861"/>
                    <a:pt x="1099525" y="38534"/>
                  </a:cubicBezTo>
                  <a:cubicBezTo>
                    <a:pt x="1124198" y="63207"/>
                    <a:pt x="1138059" y="96671"/>
                    <a:pt x="1138059" y="131563"/>
                  </a:cubicBezTo>
                  <a:lnTo>
                    <a:pt x="1138059" y="529512"/>
                  </a:lnTo>
                  <a:cubicBezTo>
                    <a:pt x="1138059" y="602172"/>
                    <a:pt x="1079156" y="661075"/>
                    <a:pt x="1006495" y="661075"/>
                  </a:cubicBezTo>
                  <a:lnTo>
                    <a:pt x="131563" y="661075"/>
                  </a:lnTo>
                  <a:cubicBezTo>
                    <a:pt x="96671" y="661075"/>
                    <a:pt x="63207" y="647214"/>
                    <a:pt x="38534" y="622541"/>
                  </a:cubicBezTo>
                  <a:cubicBezTo>
                    <a:pt x="13861" y="597868"/>
                    <a:pt x="0" y="564404"/>
                    <a:pt x="0" y="529512"/>
                  </a:cubicBezTo>
                  <a:lnTo>
                    <a:pt x="0" y="131563"/>
                  </a:lnTo>
                  <a:cubicBezTo>
                    <a:pt x="0" y="96671"/>
                    <a:pt x="13861" y="63207"/>
                    <a:pt x="38534" y="38534"/>
                  </a:cubicBezTo>
                  <a:cubicBezTo>
                    <a:pt x="63207" y="13861"/>
                    <a:pt x="96671" y="0"/>
                    <a:pt x="13156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138059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75206" y="3459956"/>
            <a:ext cx="985837" cy="985837"/>
          </a:xfrm>
          <a:custGeom>
            <a:avLst/>
            <a:gdLst/>
            <a:ahLst/>
            <a:cxnLst/>
            <a:rect r="r" b="b" t="t" l="l"/>
            <a:pathLst>
              <a:path h="985837" w="985837">
                <a:moveTo>
                  <a:pt x="0" y="0"/>
                </a:moveTo>
                <a:lnTo>
                  <a:pt x="985838" y="0"/>
                </a:lnTo>
                <a:lnTo>
                  <a:pt x="985838" y="985838"/>
                </a:lnTo>
                <a:lnTo>
                  <a:pt x="0" y="985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80" y="9125948"/>
            <a:ext cx="2761763" cy="1163435"/>
            <a:chOff x="0" y="0"/>
            <a:chExt cx="3682351" cy="15512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7361" y="176470"/>
              <a:ext cx="3167629" cy="1198307"/>
              <a:chOff x="0" y="0"/>
              <a:chExt cx="812800" cy="3074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307481"/>
              </a:xfrm>
              <a:custGeom>
                <a:avLst/>
                <a:gdLst/>
                <a:ahLst/>
                <a:cxnLst/>
                <a:rect r="r" b="b" t="t" l="l"/>
                <a:pathLst>
                  <a:path h="307481" w="812800">
                    <a:moveTo>
                      <a:pt x="609600" y="0"/>
                    </a:moveTo>
                    <a:cubicBezTo>
                      <a:pt x="721824" y="0"/>
                      <a:pt x="812800" y="68832"/>
                      <a:pt x="812800" y="153740"/>
                    </a:cubicBezTo>
                    <a:cubicBezTo>
                      <a:pt x="812800" y="238649"/>
                      <a:pt x="721824" y="307481"/>
                      <a:pt x="609600" y="307481"/>
                    </a:cubicBezTo>
                    <a:lnTo>
                      <a:pt x="203200" y="307481"/>
                    </a:lnTo>
                    <a:cubicBezTo>
                      <a:pt x="90976" y="307481"/>
                      <a:pt x="0" y="238649"/>
                      <a:pt x="0" y="153740"/>
                    </a:cubicBezTo>
                    <a:cubicBezTo>
                      <a:pt x="0" y="688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345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2351" cy="1551247"/>
            </a:xfrm>
            <a:custGeom>
              <a:avLst/>
              <a:gdLst/>
              <a:ahLst/>
              <a:cxnLst/>
              <a:rect r="r" b="b" t="t" l="l"/>
              <a:pathLst>
                <a:path h="1551247" w="3682351">
                  <a:moveTo>
                    <a:pt x="0" y="0"/>
                  </a:moveTo>
                  <a:lnTo>
                    <a:pt x="3682351" y="0"/>
                  </a:lnTo>
                  <a:lnTo>
                    <a:pt x="3682351" y="1551247"/>
                  </a:lnTo>
                  <a:lnTo>
                    <a:pt x="0" y="155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511" t="-123567" r="-70535" b="-4278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45905" y="-264682"/>
            <a:ext cx="10816364" cy="10816364"/>
            <a:chOff x="0" y="0"/>
            <a:chExt cx="14421819" cy="1442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1865" cy="14421865"/>
            </a:xfrm>
            <a:custGeom>
              <a:avLst/>
              <a:gdLst/>
              <a:ahLst/>
              <a:cxnLst/>
              <a:rect r="r" b="b" t="t" l="l"/>
              <a:pathLst>
                <a:path h="14421865" w="14421865">
                  <a:moveTo>
                    <a:pt x="0" y="0"/>
                  </a:moveTo>
                  <a:lnTo>
                    <a:pt x="14421865" y="0"/>
                  </a:lnTo>
                  <a:lnTo>
                    <a:pt x="14421865" y="14421865"/>
                  </a:lnTo>
                  <a:lnTo>
                    <a:pt x="0" y="1442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</a:blip>
              <a:stretch>
                <a:fillRect l="0" t="-568" r="0" b="-56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62973" y="3158420"/>
            <a:ext cx="9691114" cy="5227097"/>
          </a:xfrm>
          <a:custGeom>
            <a:avLst/>
            <a:gdLst/>
            <a:ahLst/>
            <a:cxnLst/>
            <a:rect r="r" b="b" t="t" l="l"/>
            <a:pathLst>
              <a:path h="5227097" w="9691114">
                <a:moveTo>
                  <a:pt x="0" y="0"/>
                </a:moveTo>
                <a:lnTo>
                  <a:pt x="9691114" y="0"/>
                </a:lnTo>
                <a:lnTo>
                  <a:pt x="9691114" y="5227097"/>
                </a:lnTo>
                <a:lnTo>
                  <a:pt x="0" y="522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8687" y="4340501"/>
            <a:ext cx="3766113" cy="2187658"/>
            <a:chOff x="0" y="0"/>
            <a:chExt cx="1138059" cy="661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8059" cy="661075"/>
            </a:xfrm>
            <a:custGeom>
              <a:avLst/>
              <a:gdLst/>
              <a:ahLst/>
              <a:cxnLst/>
              <a:rect r="r" b="b" t="t" l="l"/>
              <a:pathLst>
                <a:path h="661075" w="1138059">
                  <a:moveTo>
                    <a:pt x="131563" y="0"/>
                  </a:moveTo>
                  <a:lnTo>
                    <a:pt x="1006495" y="0"/>
                  </a:lnTo>
                  <a:cubicBezTo>
                    <a:pt x="1041388" y="0"/>
                    <a:pt x="1074852" y="13861"/>
                    <a:pt x="1099525" y="38534"/>
                  </a:cubicBezTo>
                  <a:cubicBezTo>
                    <a:pt x="1124198" y="63207"/>
                    <a:pt x="1138059" y="96671"/>
                    <a:pt x="1138059" y="131563"/>
                  </a:cubicBezTo>
                  <a:lnTo>
                    <a:pt x="1138059" y="529512"/>
                  </a:lnTo>
                  <a:cubicBezTo>
                    <a:pt x="1138059" y="602172"/>
                    <a:pt x="1079156" y="661075"/>
                    <a:pt x="1006495" y="661075"/>
                  </a:cubicBezTo>
                  <a:lnTo>
                    <a:pt x="131563" y="661075"/>
                  </a:lnTo>
                  <a:cubicBezTo>
                    <a:pt x="96671" y="661075"/>
                    <a:pt x="63207" y="647214"/>
                    <a:pt x="38534" y="622541"/>
                  </a:cubicBezTo>
                  <a:cubicBezTo>
                    <a:pt x="13861" y="597868"/>
                    <a:pt x="0" y="564404"/>
                    <a:pt x="0" y="529512"/>
                  </a:cubicBezTo>
                  <a:lnTo>
                    <a:pt x="0" y="131563"/>
                  </a:lnTo>
                  <a:cubicBezTo>
                    <a:pt x="0" y="96671"/>
                    <a:pt x="13861" y="63207"/>
                    <a:pt x="38534" y="38534"/>
                  </a:cubicBezTo>
                  <a:cubicBezTo>
                    <a:pt x="63207" y="13861"/>
                    <a:pt x="96671" y="0"/>
                    <a:pt x="131563" y="0"/>
                  </a:cubicBezTo>
                  <a:close/>
                </a:path>
              </a:pathLst>
            </a:custGeom>
            <a:solidFill>
              <a:srgbClr val="F7AC1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138059" cy="7468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Testando: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dososo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51394" y="4650581"/>
            <a:ext cx="985837" cy="985837"/>
          </a:xfrm>
          <a:custGeom>
            <a:avLst/>
            <a:gdLst/>
            <a:ahLst/>
            <a:cxnLst/>
            <a:rect r="r" b="b" t="t" l="l"/>
            <a:pathLst>
              <a:path h="985837" w="985837">
                <a:moveTo>
                  <a:pt x="0" y="0"/>
                </a:moveTo>
                <a:lnTo>
                  <a:pt x="985837" y="0"/>
                </a:lnTo>
                <a:lnTo>
                  <a:pt x="985837" y="985838"/>
                </a:lnTo>
                <a:lnTo>
                  <a:pt x="0" y="985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81" y="427980"/>
            <a:ext cx="15818438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7013" i="true" spc="-722">
                <a:solidFill>
                  <a:srgbClr val="F7AC16"/>
                </a:solidFill>
                <a:latin typeface="Bugaki Italics"/>
                <a:ea typeface="Bugaki Italics"/>
                <a:cs typeface="Bugaki Italics"/>
                <a:sym typeface="Bugaki Italics"/>
              </a:rPr>
              <a:t>AUTÔMATO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638" y="9801225"/>
            <a:ext cx="44123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Prova 2019- Fase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DAGlYyheJ5Q</dc:identifier>
  <dcterms:modified xsi:type="dcterms:W3CDTF">2011-08-01T06:04:30Z</dcterms:modified>
  <cp:revision>1</cp:revision>
  <dc:title>Maratona OBI - Nível 1 </dc:title>
</cp:coreProperties>
</file>